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1pPr>
    <a:lvl2pPr marL="114300" marR="0" indent="3429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2pPr>
    <a:lvl3pPr marL="114300" marR="0" indent="6858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3pPr>
    <a:lvl4pPr marL="114300" marR="0" indent="10287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4pPr>
    <a:lvl5pPr marL="114300" marR="0" indent="13716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5pPr>
    <a:lvl6pPr marL="114300" marR="0" indent="17145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6pPr>
    <a:lvl7pPr marL="114300" marR="0" indent="20574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7pPr>
    <a:lvl8pPr marL="114300" marR="0" indent="24003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8pPr>
    <a:lvl9pPr marL="114300" marR="0" indent="274320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D51ADE6A-740E-44AE-83CC-AE7238B6C88D}" styleName="">
    <a:tblBg/>
    <a:wholeTb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wholeTbl>
    <a:band2H>
      <a:tcTxStyle/>
      <a:tcStyle>
        <a:tcBdr/>
        <a:fill>
          <a:solidFill>
            <a:srgbClr val="EFF1F3"/>
          </a:solidFill>
        </a:fill>
      </a:tcStyle>
    </a:band2H>
    <a:firstCol>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Col>
    <a:la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lastRow>
    <a:firstRow>
      <a:tcTxStyle b="off" i="off">
        <a:font>
          <a:latin typeface="Hoefler Text"/>
          <a:ea typeface="Hoefler Text"/>
          <a:cs typeface="Hoefler Text"/>
        </a:font>
        <a:srgbClr val="483F36"/>
      </a:tcTxStyle>
      <a:tcStyle>
        <a:tcBdr>
          <a:left>
            <a:ln w="12700" cap="flat">
              <a:solidFill>
                <a:srgbClr val="824828"/>
              </a:solidFill>
              <a:prstDash val="solid"/>
              <a:miter lim="400000"/>
            </a:ln>
          </a:left>
          <a:right>
            <a:ln w="12700" cap="flat">
              <a:solidFill>
                <a:srgbClr val="824828"/>
              </a:solidFill>
              <a:prstDash val="solid"/>
              <a:miter lim="400000"/>
            </a:ln>
          </a:right>
          <a:top>
            <a:ln w="12700" cap="flat">
              <a:solidFill>
                <a:srgbClr val="824828"/>
              </a:solidFill>
              <a:prstDash val="solid"/>
              <a:miter lim="400000"/>
            </a:ln>
          </a:top>
          <a:bottom>
            <a:ln w="12700" cap="flat">
              <a:solidFill>
                <a:srgbClr val="824828"/>
              </a:solidFill>
              <a:prstDash val="solid"/>
              <a:miter lim="400000"/>
            </a:ln>
          </a:bottom>
          <a:insideH>
            <a:ln w="12700" cap="flat">
              <a:solidFill>
                <a:srgbClr val="824828"/>
              </a:solidFill>
              <a:prstDash val="solid"/>
              <a:miter lim="400000"/>
            </a:ln>
          </a:insideH>
          <a:insideV>
            <a:ln w="12700" cap="flat">
              <a:solidFill>
                <a:srgbClr val="824828"/>
              </a:solidFill>
              <a:prstDash val="solid"/>
              <a:miter lim="400000"/>
            </a:ln>
          </a:insideV>
        </a:tcBdr>
        <a:fill>
          <a:no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p:restoredTop sz="94672"/>
  </p:normalViewPr>
  <p:slideViewPr>
    <p:cSldViewPr snapToGrid="0" snapToObjects="1">
      <p:cViewPr varScale="1">
        <p:scale>
          <a:sx n="130" d="100"/>
          <a:sy n="130" d="100"/>
        </p:scale>
        <p:origin x="7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xfrm>
            <a:off x="1143000" y="685800"/>
            <a:ext cx="4572000" cy="3429000"/>
          </a:xfrm>
          <a:prstGeom prst="rect">
            <a:avLst/>
          </a:prstGeom>
        </p:spPr>
        <p:txBody>
          <a:bodyPr/>
          <a:lstStyle/>
          <a:p>
            <a:endParaRPr/>
          </a:p>
        </p:txBody>
      </p:sp>
      <p:sp>
        <p:nvSpPr>
          <p:cNvPr id="72" name="Shape 7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17830039"/>
      </p:ext>
    </p:extLst>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www.biozone.com.au"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 name="Shape 16"/>
          <p:cNvSpPr>
            <a:spLocks noGrp="1"/>
          </p:cNvSpPr>
          <p:nvPr>
            <p:ph type="title"/>
          </p:nvPr>
        </p:nvSpPr>
        <p:spPr>
          <a:xfrm>
            <a:off x="365759" y="368300"/>
            <a:ext cx="12192001" cy="1054100"/>
          </a:xfrm>
          <a:prstGeom prst="rect">
            <a:avLst/>
          </a:prstGeom>
        </p:spPr>
        <p:txBody>
          <a:bodyPr lIns="0" tIns="0" rIns="0" bIns="0"/>
          <a:lstStyle>
            <a:lvl1pPr defTabSz="457200">
              <a:tabLst>
                <a:tab pos="952500" algn="l"/>
              </a:tabLst>
              <a:defRPr>
                <a:solidFill>
                  <a:srgbClr val="000000"/>
                </a:solidFill>
              </a:defRPr>
            </a:lvl1pPr>
          </a:lstStyle>
          <a:p>
            <a:r>
              <a:t>Title Text</a:t>
            </a:r>
          </a:p>
        </p:txBody>
      </p:sp>
      <p:sp>
        <p:nvSpPr>
          <p:cNvPr id="17" name="Shape 17"/>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s">
    <p:spTree>
      <p:nvGrpSpPr>
        <p:cNvPr id="1" name=""/>
        <p:cNvGrpSpPr/>
        <p:nvPr/>
      </p:nvGrpSpPr>
      <p:grpSpPr>
        <a:xfrm>
          <a:off x="0" y="0"/>
          <a:ext cx="0" cy="0"/>
          <a:chOff x="0" y="0"/>
          <a:chExt cx="0" cy="0"/>
        </a:xfrm>
      </p:grpSpPr>
      <p:sp>
        <p:nvSpPr>
          <p:cNvPr id="25" name="Shape 2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33" name="Shape 33"/>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34"/>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OZONE BRANDING">
    <p:bg>
      <p:bgPr>
        <a:solidFill>
          <a:srgbClr val="FFFFFF"/>
        </a:solidFill>
        <a:effectLst/>
      </p:bgPr>
    </p:bg>
    <p:spTree>
      <p:nvGrpSpPr>
        <p:cNvPr id="1" name=""/>
        <p:cNvGrpSpPr/>
        <p:nvPr/>
      </p:nvGrpSpPr>
      <p:grpSpPr>
        <a:xfrm>
          <a:off x="0" y="0"/>
          <a:ext cx="0" cy="0"/>
          <a:chOff x="0" y="0"/>
          <a:chExt cx="0" cy="0"/>
        </a:xfrm>
      </p:grpSpPr>
      <p:sp>
        <p:nvSpPr>
          <p:cNvPr id="41" name="Shape 41"/>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42"/>
          <p:cNvSpPr/>
          <p:nvPr/>
        </p:nvSpPr>
        <p:spPr>
          <a:xfrm>
            <a:off x="-12700" y="8001000"/>
            <a:ext cx="13035992" cy="1772920"/>
          </a:xfrm>
          <a:custGeom>
            <a:avLst/>
            <a:gdLst/>
            <a:ahLst/>
            <a:cxnLst>
              <a:cxn ang="0">
                <a:pos x="wd2" y="hd2"/>
              </a:cxn>
              <a:cxn ang="5400000">
                <a:pos x="wd2" y="hd2"/>
              </a:cxn>
              <a:cxn ang="10800000">
                <a:pos x="wd2" y="hd2"/>
              </a:cxn>
              <a:cxn ang="16200000">
                <a:pos x="wd2" y="hd2"/>
              </a:cxn>
            </a:cxnLst>
            <a:rect l="0" t="0" r="r" b="b"/>
            <a:pathLst>
              <a:path w="21600" h="20382" extrusionOk="0">
                <a:moveTo>
                  <a:pt x="3" y="4435"/>
                </a:moveTo>
                <a:cubicBezTo>
                  <a:pt x="3" y="4435"/>
                  <a:pt x="61" y="4261"/>
                  <a:pt x="79" y="4247"/>
                </a:cubicBezTo>
                <a:cubicBezTo>
                  <a:pt x="6196" y="-358"/>
                  <a:pt x="14555" y="-1218"/>
                  <a:pt x="21509" y="1666"/>
                </a:cubicBezTo>
                <a:cubicBezTo>
                  <a:pt x="21539" y="1679"/>
                  <a:pt x="21600" y="1704"/>
                  <a:pt x="21600" y="1704"/>
                </a:cubicBezTo>
                <a:lnTo>
                  <a:pt x="21590" y="20382"/>
                </a:lnTo>
                <a:lnTo>
                  <a:pt x="0" y="20382"/>
                </a:lnTo>
                <a:lnTo>
                  <a:pt x="3" y="4435"/>
                </a:lnTo>
                <a:close/>
              </a:path>
            </a:pathLst>
          </a:custGeom>
          <a:solidFill>
            <a:srgbClr val="000000"/>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43" name="BIOZONE_logo_horizontal_on_Black.png"/>
          <p:cNvPicPr>
            <a:picLocks noChangeAspect="1"/>
          </p:cNvPicPr>
          <p:nvPr/>
        </p:nvPicPr>
        <p:blipFill>
          <a:blip r:embed="rId2">
            <a:extLst/>
          </a:blip>
          <a:stretch>
            <a:fillRect/>
          </a:stretch>
        </p:blipFill>
        <p:spPr>
          <a:xfrm>
            <a:off x="1231900" y="8610081"/>
            <a:ext cx="3632200" cy="815393"/>
          </a:xfrm>
          <a:prstGeom prst="rect">
            <a:avLst/>
          </a:prstGeom>
          <a:ln w="12700">
            <a:miter lim="400000"/>
          </a:ln>
        </p:spPr>
      </p:pic>
      <p:sp>
        <p:nvSpPr>
          <p:cNvPr id="44" name="Shape 44"/>
          <p:cNvSpPr/>
          <p:nvPr/>
        </p:nvSpPr>
        <p:spPr>
          <a:xfrm>
            <a:off x="5791200" y="8775700"/>
            <a:ext cx="2641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a:solidFill>
                  <a:srgbClr val="FFFFFF"/>
                </a:solidFill>
              </a:rPr>
              <a:t>Copyright © 2017</a:t>
            </a:r>
          </a:p>
          <a:p>
            <a:pPr>
              <a:lnSpc>
                <a:spcPct val="40000"/>
              </a:lnSpc>
              <a:spcBef>
                <a:spcPts val="1400"/>
              </a:spcBef>
              <a:tabLst>
                <a:tab pos="520700" algn="l"/>
              </a:tabLst>
              <a:defRPr sz="2200">
                <a:solidFill>
                  <a:srgbClr val="483F36"/>
                </a:solidFill>
              </a:defRPr>
            </a:pPr>
            <a:r>
              <a:rPr>
                <a:solidFill>
                  <a:srgbClr val="FFFFFF"/>
                </a:solidFill>
              </a:rPr>
              <a:t>All rights reserved</a:t>
            </a:r>
          </a:p>
        </p:txBody>
      </p:sp>
      <p:sp>
        <p:nvSpPr>
          <p:cNvPr id="45" name="Shape 45"/>
          <p:cNvSpPr/>
          <p:nvPr/>
        </p:nvSpPr>
        <p:spPr>
          <a:xfrm>
            <a:off x="8382000" y="8775700"/>
            <a:ext cx="4038600" cy="6364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40000"/>
              </a:lnSpc>
              <a:spcBef>
                <a:spcPts val="1400"/>
              </a:spcBef>
              <a:tabLst>
                <a:tab pos="520700" algn="l"/>
              </a:tabLst>
              <a:defRPr sz="2200">
                <a:solidFill>
                  <a:srgbClr val="483F36"/>
                </a:solidFill>
              </a:defRPr>
            </a:pPr>
            <a:r>
              <a:rPr b="1">
                <a:solidFill>
                  <a:srgbClr val="FFFFFF"/>
                </a:solidFill>
              </a:rPr>
              <a:t>BIOZONE International Ltd</a:t>
            </a:r>
            <a:endParaRPr>
              <a:solidFill>
                <a:srgbClr val="FFFFFF"/>
              </a:solidFill>
            </a:endParaRPr>
          </a:p>
          <a:p>
            <a:pPr>
              <a:lnSpc>
                <a:spcPct val="40000"/>
              </a:lnSpc>
              <a:spcBef>
                <a:spcPts val="1400"/>
              </a:spcBef>
              <a:tabLst>
                <a:tab pos="520700" algn="l"/>
              </a:tabLst>
              <a:defRPr sz="2200">
                <a:solidFill>
                  <a:srgbClr val="483F36"/>
                </a:solidFill>
              </a:defRPr>
            </a:pPr>
            <a:r>
              <a:rPr u="sng">
                <a:solidFill>
                  <a:srgbClr val="FFFFFF"/>
                </a:solidFill>
                <a:hlinkClick r:id="rId3"/>
              </a:rPr>
              <a:t>http://www.biozone.com.au</a:t>
            </a:r>
          </a:p>
        </p:txBody>
      </p:sp>
      <p:sp>
        <p:nvSpPr>
          <p:cNvPr id="46" name="Shape 46"/>
          <p:cNvSpPr>
            <a:spLocks noGrp="1"/>
          </p:cNvSpPr>
          <p:nvPr>
            <p:ph type="title"/>
          </p:nvPr>
        </p:nvSpPr>
        <p:spPr>
          <a:xfrm>
            <a:off x="719999" y="359999"/>
            <a:ext cx="11912601" cy="1943101"/>
          </a:xfrm>
          <a:prstGeom prst="rect">
            <a:avLst/>
          </a:prstGeom>
        </p:spPr>
        <p:txBody>
          <a:bodyPr lIns="0" tIns="0" rIns="0" bIns="0"/>
          <a:lstStyle>
            <a:lvl1pPr defTabSz="457200">
              <a:tabLst>
                <a:tab pos="952500" algn="l"/>
              </a:tabLst>
            </a:lvl1pPr>
          </a:lstStyle>
          <a:p>
            <a:r>
              <a:t>Title Text</a:t>
            </a:r>
          </a:p>
        </p:txBody>
      </p:sp>
      <p:sp>
        <p:nvSpPr>
          <p:cNvPr id="47" name="Shape 47"/>
          <p:cNvSpPr>
            <a:spLocks noGrp="1"/>
          </p:cNvSpPr>
          <p:nvPr>
            <p:ph type="body" idx="1"/>
          </p:nvPr>
        </p:nvSpPr>
        <p:spPr>
          <a:xfrm>
            <a:off x="728300" y="1800000"/>
            <a:ext cx="10566401" cy="6273801"/>
          </a:xfrm>
          <a:prstGeom prst="rect">
            <a:avLst/>
          </a:prstGeom>
        </p:spPr>
        <p:txBody>
          <a:bodyPr numCol="1" spcCol="38100"/>
          <a:lstStyle>
            <a:lvl1pPr marL="381000" indent="-381000" defTabSz="457200">
              <a:lnSpc>
                <a:spcPts val="1900"/>
              </a:lnSpc>
              <a:spcBef>
                <a:spcPts val="2000"/>
              </a:spcBef>
              <a:buClr>
                <a:srgbClr val="FFFFFF"/>
              </a:buClr>
              <a:buSzPct val="200000"/>
              <a:tabLst>
                <a:tab pos="1016000" algn="l"/>
              </a:tabLst>
              <a:defRPr sz="1600" b="0">
                <a:solidFill>
                  <a:srgbClr val="FFFFFF"/>
                </a:solidFill>
              </a:defRPr>
            </a:lvl1pPr>
            <a:lvl2pPr marL="633599" indent="-252000" defTabSz="457200">
              <a:lnSpc>
                <a:spcPts val="1400"/>
              </a:lnSpc>
              <a:spcBef>
                <a:spcPts val="600"/>
              </a:spcBef>
              <a:tabLst>
                <a:tab pos="1485900" algn="l"/>
              </a:tabLst>
              <a:defRPr sz="1200">
                <a:solidFill>
                  <a:srgbClr val="FFFFFF"/>
                </a:solidFill>
              </a:defRPr>
            </a:lvl2pPr>
            <a:lvl3pPr marL="900000" indent="-252000" defTabSz="457200">
              <a:lnSpc>
                <a:spcPts val="1400"/>
              </a:lnSpc>
              <a:spcBef>
                <a:spcPts val="600"/>
              </a:spcBef>
              <a:tabLst>
                <a:tab pos="1638300" algn="l"/>
              </a:tabLst>
              <a:defRPr sz="1200">
                <a:solidFill>
                  <a:srgbClr val="FFFFFF"/>
                </a:solidFill>
              </a:defRPr>
            </a:lvl3pPr>
            <a:lvl4pPr marL="1152000" indent="-252000" defTabSz="457200">
              <a:lnSpc>
                <a:spcPts val="1400"/>
              </a:lnSpc>
              <a:spcBef>
                <a:spcPts val="600"/>
              </a:spcBef>
              <a:buFont typeface="Gill Sans"/>
              <a:tabLst>
                <a:tab pos="2235200" algn="l"/>
              </a:tabLst>
              <a:defRPr sz="1200">
                <a:solidFill>
                  <a:srgbClr val="FFFFFF"/>
                </a:solidFill>
              </a:defRPr>
            </a:lvl4pPr>
            <a:lvl5pPr marL="1403999" indent="-252000" defTabSz="457200">
              <a:lnSpc>
                <a:spcPts val="1400"/>
              </a:lnSpc>
              <a:spcBef>
                <a:spcPts val="600"/>
              </a:spcBef>
              <a:buFont typeface="Gill Sans"/>
              <a:tabLst>
                <a:tab pos="2616200" algn="l"/>
              </a:tabLst>
              <a:defRPr sz="1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lour BG">
    <p:spTree>
      <p:nvGrpSpPr>
        <p:cNvPr id="1" name=""/>
        <p:cNvGrpSpPr/>
        <p:nvPr/>
      </p:nvGrpSpPr>
      <p:grpSpPr>
        <a:xfrm>
          <a:off x="0" y="0"/>
          <a:ext cx="0" cy="0"/>
          <a:chOff x="0" y="0"/>
          <a:chExt cx="0" cy="0"/>
        </a:xfrm>
      </p:grpSpPr>
      <p:sp>
        <p:nvSpPr>
          <p:cNvPr id="55" name="Shape 55"/>
          <p:cNvSpPr/>
          <p:nvPr/>
        </p:nvSpPr>
        <p:spPr>
          <a:xfrm>
            <a:off x="0" y="0"/>
            <a:ext cx="13017500" cy="9753600"/>
          </a:xfrm>
          <a:prstGeom prst="rect">
            <a:avLst/>
          </a:prstGeom>
          <a:gradFill>
            <a:gsLst>
              <a:gs pos="0">
                <a:srgbClr val="006994"/>
              </a:gs>
              <a:gs pos="62694">
                <a:srgbClr val="3EA2CC"/>
              </a:gs>
              <a:gs pos="100000">
                <a:srgbClr val="76D6FF"/>
              </a:gs>
            </a:gsLst>
            <a:lin ang="1620000"/>
          </a:gradFill>
          <a:ln w="25400">
            <a:miter lim="400000"/>
          </a:ln>
        </p:spPr>
        <p:txBody>
          <a:bodyPr lIns="0" tIns="0" rIns="0" bIns="0" anchor="ctr"/>
          <a:lstStyle/>
          <a:p>
            <a:pPr marL="0" defTabSz="584200">
              <a:tabLst/>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 name="Shape 56"/>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Shape 63"/>
          <p:cNvSpPr>
            <a:spLocks noGrp="1"/>
          </p:cNvSpPr>
          <p:nvPr>
            <p:ph type="title"/>
          </p:nvPr>
        </p:nvSpPr>
        <p:spPr>
          <a:xfrm>
            <a:off x="381000" y="342900"/>
            <a:ext cx="12192000" cy="931317"/>
          </a:xfrm>
          <a:prstGeom prst="rect">
            <a:avLst/>
          </a:prstGeom>
        </p:spPr>
        <p:txBody>
          <a:bodyPr lIns="0" tIns="0" rIns="0" bIns="0" anchor="b"/>
          <a:lstStyle>
            <a:lvl1pPr defTabSz="457200">
              <a:tabLst>
                <a:tab pos="952500" algn="l"/>
              </a:tabLst>
              <a:defRPr>
                <a:solidFill>
                  <a:srgbClr val="000000"/>
                </a:solidFill>
              </a:defRPr>
            </a:lvl1pPr>
          </a:lstStyle>
          <a:p>
            <a:r>
              <a:t>Title Text</a:t>
            </a:r>
          </a:p>
        </p:txBody>
      </p:sp>
      <p:sp>
        <p:nvSpPr>
          <p:cNvPr id="64" name="Shape 64"/>
          <p:cNvSpPr>
            <a:spLocks noGrp="1"/>
          </p:cNvSpPr>
          <p:nvPr>
            <p:ph type="body" sz="half" idx="1"/>
          </p:nvPr>
        </p:nvSpPr>
        <p:spPr>
          <a:xfrm>
            <a:off x="368300" y="1790700"/>
            <a:ext cx="5956300" cy="7543800"/>
          </a:xfrm>
          <a:prstGeom prst="rect">
            <a:avLst/>
          </a:prstGeom>
        </p:spPr>
        <p:txBody>
          <a:bodyPr numCol="1" spcCol="38100"/>
          <a:lstStyle>
            <a:lvl1pPr defTabSz="457200">
              <a:spcBef>
                <a:spcPts val="2000"/>
              </a:spcBef>
              <a:tabLst>
                <a:tab pos="1016000" algn="l"/>
              </a:tabLst>
              <a:defRPr b="0"/>
            </a:lvl1pPr>
            <a:lvl2pPr marL="648000" indent="-288000" defTabSz="457200">
              <a:spcBef>
                <a:spcPts val="1500"/>
              </a:spcBef>
              <a:buSzPct val="125000"/>
              <a:tabLst>
                <a:tab pos="1485900" algn="l"/>
              </a:tabLst>
              <a:defRPr sz="2000"/>
            </a:lvl2pPr>
            <a:lvl3pPr marL="936000" indent="-288000" defTabSz="457200">
              <a:spcBef>
                <a:spcPts val="400"/>
              </a:spcBef>
              <a:tabLst>
                <a:tab pos="1638300" algn="l"/>
              </a:tabLst>
              <a:defRPr sz="1800"/>
            </a:lvl3pPr>
            <a:lvl4pPr marL="1223999" indent="-288000" defTabSz="457200">
              <a:spcBef>
                <a:spcPts val="400"/>
              </a:spcBef>
              <a:tabLst>
                <a:tab pos="2235200" algn="l"/>
              </a:tabLst>
              <a:defRPr sz="1800"/>
            </a:lvl4pPr>
            <a:lvl5pPr marL="1512000" indent="-288000" defTabSz="457200">
              <a:spcBef>
                <a:spcPts val="400"/>
              </a:spcBef>
              <a:tabLst>
                <a:tab pos="2616200" algn="l"/>
              </a:tabLst>
              <a:defRPr sz="18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sldNum" sz="quarter" idx="2"/>
          </p:nvPr>
        </p:nvSpPr>
        <p:spPr>
          <a:xfrm>
            <a:off x="4967288" y="7245350"/>
            <a:ext cx="212726" cy="228600"/>
          </a:xfrm>
          <a:prstGeom prst="rect">
            <a:avLst/>
          </a:prstGeom>
        </p:spPr>
        <p:txBody>
          <a:bodyPr lIns="38100" tIns="38100" rIns="38100" bIns="38100"/>
          <a:lstStyle>
            <a:lvl1pPr defTabSz="457200">
              <a:lnSpc>
                <a:spcPts val="1200"/>
              </a:lnSpc>
              <a:tabLst>
                <a:tab pos="838200" algn="l"/>
              </a:tabLst>
              <a:defRPr sz="1000">
                <a:solidFill>
                  <a:srgbClr val="483F36"/>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jpeg"/><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0" y="0"/>
            <a:ext cx="13017500" cy="15113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3" name="Shape 3"/>
          <p:cNvSpPr/>
          <p:nvPr/>
        </p:nvSpPr>
        <p:spPr>
          <a:xfrm>
            <a:off x="1041400" y="317500"/>
            <a:ext cx="10680700" cy="1244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a:lnSpc>
                <a:spcPct val="90000"/>
              </a:lnSpc>
              <a:tabLst>
                <a:tab pos="952500" algn="l"/>
              </a:tabLst>
              <a:defRPr sz="6400" b="1">
                <a:solidFill>
                  <a:srgbClr val="FFFFFF"/>
                </a:solidFill>
              </a:defRPr>
            </a:lvl1pPr>
          </a:lstStyle>
          <a:p>
            <a:r>
              <a:t>Contents</a:t>
            </a:r>
          </a:p>
        </p:txBody>
      </p:sp>
      <p:sp>
        <p:nvSpPr>
          <p:cNvPr id="4" name="Shape 4"/>
          <p:cNvSpPr/>
          <p:nvPr/>
        </p:nvSpPr>
        <p:spPr>
          <a:xfrm>
            <a:off x="0" y="8978900"/>
            <a:ext cx="13004800" cy="774700"/>
          </a:xfrm>
          <a:prstGeom prst="rect">
            <a:avLst/>
          </a:prstGeom>
          <a:gradFill>
            <a:gsLst>
              <a:gs pos="0">
                <a:srgbClr val="006994">
                  <a:alpha val="50000"/>
                </a:srgbClr>
              </a:gs>
              <a:gs pos="100000">
                <a:srgbClr val="006994"/>
              </a:gs>
            </a:gsLst>
            <a:lin ang="10800000"/>
          </a:gradFill>
          <a:ln w="25400">
            <a:miter lim="400000"/>
          </a:ln>
        </p:spPr>
        <p:txBody>
          <a:bodyPr lIns="0" tIns="0" rIns="0" bIns="0" anchor="ctr"/>
          <a:lstStyle/>
          <a:p>
            <a:pPr marL="0" algn="ctr" defTabSz="584200">
              <a:tabLst/>
              <a:defRPr sz="7000">
                <a:solidFill>
                  <a:srgbClr val="FFFFFF"/>
                </a:solidFill>
                <a:effectLst>
                  <a:outerShdw blurRad="38100" dist="12700" dir="5400000" rotWithShape="0">
                    <a:srgbClr val="000000">
                      <a:alpha val="50000"/>
                    </a:srgbClr>
                  </a:outerShdw>
                </a:effectLst>
                <a:latin typeface="Savoye LET"/>
                <a:ea typeface="Savoye LET"/>
                <a:cs typeface="Savoye LET"/>
                <a:sym typeface="Savoye LET"/>
              </a:defRPr>
            </a:pPr>
            <a:endParaRPr/>
          </a:p>
        </p:txBody>
      </p:sp>
      <p:sp>
        <p:nvSpPr>
          <p:cNvPr id="5" name="Shape 5"/>
          <p:cNvSpPr/>
          <p:nvPr/>
        </p:nvSpPr>
        <p:spPr>
          <a:xfrm>
            <a:off x="1041400" y="9169400"/>
            <a:ext cx="54102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tabLst>
                <a:tab pos="520700" algn="l"/>
              </a:tabLst>
              <a:defRPr sz="2000" b="1">
                <a:solidFill>
                  <a:srgbClr val="FFFFFF"/>
                </a:solidFill>
              </a:defRPr>
            </a:lvl1pPr>
          </a:lstStyle>
          <a:p>
            <a:r>
              <a:t>Click on the hyperlink title you wish to view</a:t>
            </a:r>
          </a:p>
        </p:txBody>
      </p:sp>
      <p:pic>
        <p:nvPicPr>
          <p:cNvPr id="6" name="Cursor.png"/>
          <p:cNvPicPr>
            <a:picLocks noChangeAspect="1"/>
          </p:cNvPicPr>
          <p:nvPr/>
        </p:nvPicPr>
        <p:blipFill>
          <a:blip r:embed="rId9">
            <a:extLst/>
          </a:blip>
          <a:stretch>
            <a:fillRect/>
          </a:stretch>
        </p:blipFill>
        <p:spPr>
          <a:xfrm>
            <a:off x="7404100" y="9218014"/>
            <a:ext cx="241300" cy="342901"/>
          </a:xfrm>
          <a:prstGeom prst="rect">
            <a:avLst/>
          </a:prstGeom>
          <a:ln w="12700">
            <a:miter lim="400000"/>
          </a:ln>
        </p:spPr>
      </p:pic>
      <p:sp>
        <p:nvSpPr>
          <p:cNvPr id="7" name="Shape 7"/>
          <p:cNvSpPr>
            <a:spLocks noGrp="1"/>
          </p:cNvSpPr>
          <p:nvPr>
            <p:ph type="body" idx="1"/>
          </p:nvPr>
        </p:nvSpPr>
        <p:spPr>
          <a:xfrm>
            <a:off x="1752600" y="2019300"/>
            <a:ext cx="106807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534034"/>
          <a:lstStyle>
            <a:lvl2pPr marL="720000" indent="-360000">
              <a:spcBef>
                <a:spcPts val="500"/>
              </a:spcBef>
              <a:buClrTx/>
              <a:buFontTx/>
              <a:buChar char="•"/>
              <a:defRPr sz="2200" b="0"/>
            </a:lvl2pPr>
            <a:lvl3pPr marL="1079999" indent="-360000">
              <a:spcBef>
                <a:spcPts val="500"/>
              </a:spcBef>
              <a:buClrTx/>
              <a:buSzPct val="100000"/>
              <a:buFontTx/>
              <a:buChar char="•"/>
              <a:defRPr sz="2200" b="0"/>
            </a:lvl3pPr>
            <a:lvl4pPr marL="1440000" indent="-360000">
              <a:spcBef>
                <a:spcPts val="500"/>
              </a:spcBef>
              <a:buClrTx/>
              <a:buSzPct val="100000"/>
              <a:buFontTx/>
              <a:buChar char="•"/>
              <a:defRPr sz="2200" b="0"/>
            </a:lvl4pPr>
            <a:lvl5pPr marL="1799999" indent="-360000">
              <a:spcBef>
                <a:spcPts val="500"/>
              </a:spcBef>
              <a:buClrTx/>
              <a:buSzPct val="100000"/>
              <a:buFontTx/>
              <a:buChar char="•"/>
              <a:defRPr sz="2200" b="0"/>
            </a:lvl5pPr>
          </a:lstStyle>
          <a:p>
            <a:r>
              <a:t>Body Level One</a:t>
            </a:r>
          </a:p>
          <a:p>
            <a:pPr lvl="1"/>
            <a:r>
              <a:t>Body Level Two</a:t>
            </a:r>
          </a:p>
          <a:p>
            <a:pPr lvl="2"/>
            <a:r>
              <a:t>Body Level Three</a:t>
            </a:r>
          </a:p>
          <a:p>
            <a:pPr lvl="3"/>
            <a:r>
              <a:t>Body Level Four</a:t>
            </a:r>
          </a:p>
          <a:p>
            <a:pPr lvl="4"/>
            <a:r>
              <a:t>Body Level Five</a:t>
            </a:r>
          </a:p>
        </p:txBody>
      </p:sp>
      <p:sp>
        <p:nvSpPr>
          <p:cNvPr id="8" name="Shape 8"/>
          <p:cNvSpPr>
            <a:spLocks noGrp="1"/>
          </p:cNvSpPr>
          <p:nvPr>
            <p:ph type="title"/>
          </p:nvPr>
        </p:nvSpPr>
        <p:spPr>
          <a:xfrm>
            <a:off x="889000" y="1790700"/>
            <a:ext cx="10464800"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9" name="Shape 9"/>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marL="0" algn="ctr" defTabSz="584200">
              <a:tabLst/>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1pPr>
      <a:lvl2pPr marL="0" marR="0" indent="228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2pPr>
      <a:lvl3pPr marL="0" marR="0" indent="457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3pPr>
      <a:lvl4pPr marL="0" marR="0" indent="685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4pPr>
      <a:lvl5pPr marL="0" marR="0" indent="9144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5pPr>
      <a:lvl6pPr marL="0" marR="0" indent="11430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6pPr>
      <a:lvl7pPr marL="0" marR="0" indent="13716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7pPr>
      <a:lvl8pPr marL="0" marR="0" indent="16002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8pPr>
      <a:lvl9pPr marL="0" marR="0" indent="1828800" algn="l" defTabSz="584200" latinLnBrk="0">
        <a:lnSpc>
          <a:spcPct val="90000"/>
        </a:lnSpc>
        <a:spcBef>
          <a:spcPts val="0"/>
        </a:spcBef>
        <a:spcAft>
          <a:spcPts val="0"/>
        </a:spcAft>
        <a:buClrTx/>
        <a:buSzTx/>
        <a:buFontTx/>
        <a:buNone/>
        <a:tabLst/>
        <a:defRPr sz="6400" b="1" i="0" u="none" strike="noStrike" cap="none" spc="0" baseline="0">
          <a:ln>
            <a:noFill/>
          </a:ln>
          <a:solidFill>
            <a:srgbClr val="FFFFFF"/>
          </a:solidFill>
          <a:uFillTx/>
          <a:latin typeface="+mn-lt"/>
          <a:ea typeface="+mn-ea"/>
          <a:cs typeface="+mn-cs"/>
          <a:sym typeface="Arial"/>
        </a:defRPr>
      </a:lvl9pPr>
    </p:titleStyle>
    <p:bodyStyle>
      <a:lvl1pPr marL="360000" marR="0" indent="-360000"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1pPr>
      <a:lvl2pPr marL="75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2pPr>
      <a:lvl3pPr marL="11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3pPr>
      <a:lvl4pPr marL="14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4pPr>
      <a:lvl5pPr marL="183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5pPr>
      <a:lvl6pPr marL="219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6pPr>
      <a:lvl7pPr marL="2552726"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7pPr>
      <a:lvl8pPr marL="291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8pPr>
      <a:lvl9pPr marL="3272727" marR="0" indent="-392727" algn="l" defTabSz="584200" latinLnBrk="0">
        <a:lnSpc>
          <a:spcPct val="100000"/>
        </a:lnSpc>
        <a:spcBef>
          <a:spcPts val="2500"/>
        </a:spcBef>
        <a:spcAft>
          <a:spcPts val="0"/>
        </a:spcAft>
        <a:buClr>
          <a:srgbClr val="006994"/>
        </a:buClr>
        <a:buSzPct val="150000"/>
        <a:buFont typeface="Lucida Grande"/>
        <a:buChar char="‣"/>
        <a:tabLst/>
        <a:defRPr sz="2400" b="1" i="0" u="none" strike="noStrike" cap="none" spc="0" baseline="0">
          <a:ln>
            <a:noFill/>
          </a:ln>
          <a:solidFill>
            <a:srgbClr val="000000"/>
          </a:solidFill>
          <a:uFillTx/>
          <a:latin typeface="+mn-lt"/>
          <a:ea typeface="+mn-ea"/>
          <a:cs typeface="+mn-cs"/>
          <a:sym typeface="Arial"/>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7.xml"/><Relationship Id="rId5" Type="http://schemas.openxmlformats.org/officeDocument/2006/relationships/slide" Target="slide14.xml"/><Relationship Id="rId6" Type="http://schemas.openxmlformats.org/officeDocument/2006/relationships/slide" Target="slide17.xml"/><Relationship Id="rId7" Type="http://schemas.openxmlformats.org/officeDocument/2006/relationships/slide" Target="slide22.xml"/><Relationship Id="rId8" Type="http://schemas.openxmlformats.org/officeDocument/2006/relationships/slide" Target="slide31.xml"/><Relationship Id="rId9" Type="http://schemas.openxmlformats.org/officeDocument/2006/relationships/slide" Target="slide32.xml"/><Relationship Id="rId10" Type="http://schemas.openxmlformats.org/officeDocument/2006/relationships/slide" Target="slide41.xml"/><Relationship Id="rId1" Type="http://schemas.openxmlformats.org/officeDocument/2006/relationships/slideLayout" Target="../slideLayouts/slideLayout2.xml"/><Relationship Id="rId2"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jpeg"/><Relationship Id="rId3" Type="http://schemas.openxmlformats.org/officeDocument/2006/relationships/image" Target="../media/image6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jpeg"/><Relationship Id="rId3" Type="http://schemas.openxmlformats.org/officeDocument/2006/relationships/image" Target="../media/image7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jpeg"/><Relationship Id="rId3" Type="http://schemas.openxmlformats.org/officeDocument/2006/relationships/image" Target="../media/image7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jpeg"/><Relationship Id="rId3" Type="http://schemas.openxmlformats.org/officeDocument/2006/relationships/image" Target="../media/image7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hyperlink" Target="http://www.jgi.doe.gov" TargetMode="External"/><Relationship Id="rId1" Type="http://schemas.openxmlformats.org/officeDocument/2006/relationships/slideLayout" Target="../slideLayouts/slideLayout1.xml"/><Relationship Id="rId2" Type="http://schemas.openxmlformats.org/officeDocument/2006/relationships/image" Target="../media/image7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4" Type="http://schemas.openxmlformats.org/officeDocument/2006/relationships/image" Target="../media/image85.jpeg"/><Relationship Id="rId5"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hyperlink" Target="http://www.ornl.gov/sci/techresources/Human_Genome/elsi/elsi.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jpeg"/><Relationship Id="rId3" Type="http://schemas.openxmlformats.org/officeDocument/2006/relationships/hyperlink" Target="http://www.ornl.gov/sci/techresources/Human_Genome/elsi/elsi.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 Id="rId3" Type="http://schemas.openxmlformats.org/officeDocument/2006/relationships/hyperlink" Target="http://www.ornl.gov/sci/techresources/Human_Genome/elsi/elsi.s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ornl.gov/sci/techresources/Human_Genome/elsi/elsi.shtml" TargetMode="External"/><Relationship Id="rId3" Type="http://schemas.openxmlformats.org/officeDocument/2006/relationships/image" Target="../media/image8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1" Type="http://schemas.openxmlformats.org/officeDocument/2006/relationships/slideLayout" Target="../slideLayouts/slideLayout1.xml"/><Relationship Id="rId2"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1" Type="http://schemas.openxmlformats.org/officeDocument/2006/relationships/slideLayout" Target="../slideLayouts/slideLayout1.xml"/><Relationship Id="rId2" Type="http://schemas.openxmlformats.org/officeDocument/2006/relationships/image" Target="../media/image116.t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2.png"/><Relationship Id="rId3"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14.png"/><Relationship Id="rId5" Type="http://schemas.openxmlformats.org/officeDocument/2006/relationships/image" Target="../media/image112.png"/><Relationship Id="rId6" Type="http://schemas.openxmlformats.org/officeDocument/2006/relationships/image" Target="../media/image126.jpeg"/><Relationship Id="rId1" Type="http://schemas.openxmlformats.org/officeDocument/2006/relationships/slideLayout" Target="../slideLayouts/slideLayout1.xml"/><Relationship Id="rId2"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Relationship Id="rId4" Type="http://schemas.openxmlformats.org/officeDocument/2006/relationships/image" Target="../media/image12.tif"/><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7.jpeg"/><Relationship Id="rId3" Type="http://schemas.openxmlformats.org/officeDocument/2006/relationships/image" Target="../media/image12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9.jpeg"/><Relationship Id="rId3" Type="http://schemas.openxmlformats.org/officeDocument/2006/relationships/image" Target="../media/image13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zone.com.au/faqconditionsofus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gnu.org/copyleft/fdl.html" TargetMode="External"/><Relationship Id="rId3" Type="http://schemas.openxmlformats.org/officeDocument/2006/relationships/hyperlink" Target="http://creativecommons.org/licenses/by-sa/3.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title"/>
          </p:nvPr>
        </p:nvSpPr>
        <p:spPr>
          <a:prstGeom prst="rect">
            <a:avLst/>
          </a:prstGeom>
        </p:spPr>
        <p:txBody>
          <a:bodyPr/>
          <a:lstStyle>
            <a:lvl1pPr>
              <a:tabLst>
                <a:tab pos="952500" algn="l"/>
              </a:tabLst>
            </a:lvl1pPr>
          </a:lstStyle>
          <a:p>
            <a:r>
              <a:t>Blunt Ends</a:t>
            </a:r>
          </a:p>
        </p:txBody>
      </p:sp>
      <p:sp>
        <p:nvSpPr>
          <p:cNvPr id="209" name="Shape 209"/>
          <p:cNvSpPr>
            <a:spLocks noGrp="1"/>
          </p:cNvSpPr>
          <p:nvPr>
            <p:ph type="body" sz="half" idx="1"/>
          </p:nvPr>
        </p:nvSpPr>
        <p:spPr>
          <a:xfrm>
            <a:off x="368300" y="1790700"/>
            <a:ext cx="4521320" cy="7719537"/>
          </a:xfrm>
          <a:prstGeom prst="rect">
            <a:avLst/>
          </a:prstGeom>
        </p:spPr>
        <p:txBody>
          <a:bodyPr/>
          <a:lstStyle/>
          <a:p>
            <a:pPr>
              <a:lnSpc>
                <a:spcPts val="3200"/>
              </a:lnSpc>
              <a:tabLst>
                <a:tab pos="1016000" algn="l"/>
              </a:tabLst>
            </a:pPr>
            <a:r>
              <a:t>Some restriction enzymes cut leaving no overhang; these are called “</a:t>
            </a:r>
            <a:r>
              <a:rPr b="1"/>
              <a:t>blunt ends</a:t>
            </a:r>
            <a:r>
              <a:t>”.</a:t>
            </a:r>
          </a:p>
          <a:p>
            <a:pPr>
              <a:lnSpc>
                <a:spcPts val="3200"/>
              </a:lnSpc>
              <a:tabLst>
                <a:tab pos="1016000" algn="l"/>
              </a:tabLst>
            </a:pPr>
            <a:r>
              <a:t>DNA cut in such a way can be joined to any other blunt end fragment. The joining tends to be non-specific because there are no sticky ends to act as recognition sites.</a:t>
            </a:r>
          </a:p>
        </p:txBody>
      </p:sp>
      <p:grpSp>
        <p:nvGrpSpPr>
          <p:cNvPr id="237" name="Group 237"/>
          <p:cNvGrpSpPr/>
          <p:nvPr/>
        </p:nvGrpSpPr>
        <p:grpSpPr>
          <a:xfrm>
            <a:off x="5537200" y="1235639"/>
            <a:ext cx="6388100" cy="2557922"/>
            <a:chOff x="0" y="0"/>
            <a:chExt cx="6388100" cy="2557921"/>
          </a:xfrm>
        </p:grpSpPr>
        <p:pic>
          <p:nvPicPr>
            <p:cNvPr id="210" name="Restriction Enzymes 4 OHT1.pdf"/>
            <p:cNvPicPr>
              <a:picLocks noChangeAspect="1"/>
            </p:cNvPicPr>
            <p:nvPr/>
          </p:nvPicPr>
          <p:blipFill>
            <a:blip r:embed="rId2">
              <a:extLst/>
            </a:blip>
            <a:stretch>
              <a:fillRect/>
            </a:stretch>
          </p:blipFill>
          <p:spPr>
            <a:xfrm>
              <a:off x="1567905" y="1244600"/>
              <a:ext cx="4820195" cy="520700"/>
            </a:xfrm>
            <a:prstGeom prst="rect">
              <a:avLst/>
            </a:prstGeom>
            <a:ln w="12700" cap="flat">
              <a:noFill/>
              <a:miter lim="400000"/>
            </a:ln>
            <a:effectLst/>
          </p:spPr>
        </p:pic>
        <p:grpSp>
          <p:nvGrpSpPr>
            <p:cNvPr id="236" name="Group 236"/>
            <p:cNvGrpSpPr/>
            <p:nvPr/>
          </p:nvGrpSpPr>
          <p:grpSpPr>
            <a:xfrm>
              <a:off x="0" y="0"/>
              <a:ext cx="6032563" cy="2557922"/>
              <a:chOff x="0" y="0"/>
              <a:chExt cx="6032562" cy="2557921"/>
            </a:xfrm>
          </p:grpSpPr>
          <p:sp>
            <p:nvSpPr>
              <p:cNvPr id="211" name="Shape 211"/>
              <p:cNvSpPr/>
              <p:nvPr/>
            </p:nvSpPr>
            <p:spPr>
              <a:xfrm>
                <a:off x="0" y="317500"/>
                <a:ext cx="21844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100"/>
                  </a:lnSpc>
                  <a:tabLst>
                    <a:tab pos="520700" algn="l"/>
                  </a:tabLst>
                  <a:defRPr>
                    <a:solidFill>
                      <a:srgbClr val="000000"/>
                    </a:solidFill>
                  </a:defRPr>
                </a:lvl1pPr>
              </a:lstStyle>
              <a:p>
                <a:r>
                  <a:t>Restriction enzyme cuts here</a:t>
                </a:r>
              </a:p>
            </p:txBody>
          </p:sp>
          <p:grpSp>
            <p:nvGrpSpPr>
              <p:cNvPr id="216" name="Group 216"/>
              <p:cNvGrpSpPr/>
              <p:nvPr/>
            </p:nvGrpSpPr>
            <p:grpSpPr>
              <a:xfrm>
                <a:off x="1905000" y="0"/>
                <a:ext cx="4103117" cy="698500"/>
                <a:chOff x="0" y="0"/>
                <a:chExt cx="4103116" cy="698500"/>
              </a:xfrm>
            </p:grpSpPr>
            <p:sp>
              <p:nvSpPr>
                <p:cNvPr id="212" name="Shape 212"/>
                <p:cNvSpPr/>
                <p:nvPr/>
              </p:nvSpPr>
              <p:spPr>
                <a:xfrm>
                  <a:off x="406400" y="419100"/>
                  <a:ext cx="1193800" cy="279400"/>
                </a:xfrm>
                <a:custGeom>
                  <a:avLst/>
                  <a:gdLst/>
                  <a:ahLst/>
                  <a:cxnLst>
                    <a:cxn ang="0">
                      <a:pos x="wd2" y="hd2"/>
                    </a:cxn>
                    <a:cxn ang="5400000">
                      <a:pos x="wd2" y="hd2"/>
                    </a:cxn>
                    <a:cxn ang="10800000">
                      <a:pos x="wd2" y="hd2"/>
                    </a:cxn>
                    <a:cxn ang="16200000">
                      <a:pos x="wd2" y="hd2"/>
                    </a:cxn>
                  </a:cxnLst>
                  <a:rect l="0" t="0" r="r" b="b"/>
                  <a:pathLst>
                    <a:path w="21600" h="21600" extrusionOk="0">
                      <a:moveTo>
                        <a:pt x="0" y="21159"/>
                      </a:moveTo>
                      <a:lnTo>
                        <a:pt x="67" y="441"/>
                      </a:lnTo>
                      <a:lnTo>
                        <a:pt x="21600" y="0"/>
                      </a:lnTo>
                      <a:lnTo>
                        <a:pt x="21600" y="21600"/>
                      </a:lnTo>
                    </a:path>
                  </a:pathLst>
                </a:custGeom>
                <a:noFill/>
                <a:ln w="508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3" name="Shape 213"/>
                <p:cNvSpPr/>
                <p:nvPr/>
              </p:nvSpPr>
              <p:spPr>
                <a:xfrm>
                  <a:off x="2692400" y="419100"/>
                  <a:ext cx="1219200" cy="177800"/>
                </a:xfrm>
                <a:custGeom>
                  <a:avLst/>
                  <a:gdLst/>
                  <a:ahLst/>
                  <a:cxnLst>
                    <a:cxn ang="0">
                      <a:pos x="wd2" y="hd2"/>
                    </a:cxn>
                    <a:cxn ang="5400000">
                      <a:pos x="wd2" y="hd2"/>
                    </a:cxn>
                    <a:cxn ang="10800000">
                      <a:pos x="wd2" y="hd2"/>
                    </a:cxn>
                    <a:cxn ang="16200000">
                      <a:pos x="wd2" y="hd2"/>
                    </a:cxn>
                  </a:cxnLst>
                  <a:rect l="0" t="0" r="r" b="b"/>
                  <a:pathLst>
                    <a:path w="21600" h="21600" extrusionOk="0">
                      <a:moveTo>
                        <a:pt x="0" y="21159"/>
                      </a:moveTo>
                      <a:lnTo>
                        <a:pt x="67" y="441"/>
                      </a:lnTo>
                      <a:lnTo>
                        <a:pt x="21600" y="0"/>
                      </a:lnTo>
                      <a:lnTo>
                        <a:pt x="21600" y="21600"/>
                      </a:lnTo>
                    </a:path>
                  </a:pathLst>
                </a:custGeom>
                <a:noFill/>
                <a:ln w="508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14" name="Shape 214"/>
                <p:cNvSpPr/>
                <p:nvPr/>
              </p:nvSpPr>
              <p:spPr>
                <a:xfrm>
                  <a:off x="0" y="0"/>
                  <a:ext cx="179171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Recognition Site</a:t>
                  </a:r>
                </a:p>
              </p:txBody>
            </p:sp>
            <p:sp>
              <p:nvSpPr>
                <p:cNvPr id="215" name="Shape 215"/>
                <p:cNvSpPr/>
                <p:nvPr/>
              </p:nvSpPr>
              <p:spPr>
                <a:xfrm>
                  <a:off x="2311400" y="0"/>
                  <a:ext cx="179171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Recognition Site</a:t>
                  </a:r>
                </a:p>
              </p:txBody>
            </p:sp>
          </p:grpSp>
          <p:sp>
            <p:nvSpPr>
              <p:cNvPr id="217" name="Shape 217"/>
              <p:cNvSpPr/>
              <p:nvPr/>
            </p:nvSpPr>
            <p:spPr>
              <a:xfrm>
                <a:off x="4851400" y="520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cut</a:t>
                </a:r>
              </a:p>
            </p:txBody>
          </p:sp>
          <p:sp>
            <p:nvSpPr>
              <p:cNvPr id="218" name="Shape 218"/>
              <p:cNvSpPr/>
              <p:nvPr/>
            </p:nvSpPr>
            <p:spPr>
              <a:xfrm>
                <a:off x="4889500" y="2298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cut</a:t>
                </a:r>
              </a:p>
            </p:txBody>
          </p:sp>
          <p:sp>
            <p:nvSpPr>
              <p:cNvPr id="219" name="Shape 219"/>
              <p:cNvSpPr/>
              <p:nvPr/>
            </p:nvSpPr>
            <p:spPr>
              <a:xfrm>
                <a:off x="2590800" y="22987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cut</a:t>
                </a:r>
              </a:p>
            </p:txBody>
          </p:sp>
          <p:sp>
            <p:nvSpPr>
              <p:cNvPr id="220" name="Shape 220"/>
              <p:cNvSpPr/>
              <p:nvPr/>
            </p:nvSpPr>
            <p:spPr>
              <a:xfrm>
                <a:off x="647700" y="1460500"/>
                <a:ext cx="60965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DNA</a:t>
                </a:r>
              </a:p>
            </p:txBody>
          </p:sp>
          <p:sp>
            <p:nvSpPr>
              <p:cNvPr id="221" name="Shape 221"/>
              <p:cNvSpPr/>
              <p:nvPr/>
            </p:nvSpPr>
            <p:spPr>
              <a:xfrm>
                <a:off x="5168899" y="1816100"/>
                <a:ext cx="1" cy="524934"/>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2" name="Shape 222"/>
              <p:cNvSpPr/>
              <p:nvPr/>
            </p:nvSpPr>
            <p:spPr>
              <a:xfrm>
                <a:off x="2895600" y="1816100"/>
                <a:ext cx="0" cy="524934"/>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3" name="Shape 223"/>
              <p:cNvSpPr/>
              <p:nvPr/>
            </p:nvSpPr>
            <p:spPr>
              <a:xfrm flipV="1">
                <a:off x="5168900" y="850900"/>
                <a:ext cx="1" cy="372534"/>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4" name="Shape 224"/>
              <p:cNvSpPr/>
              <p:nvPr/>
            </p:nvSpPr>
            <p:spPr>
              <a:xfrm flipH="1" flipV="1">
                <a:off x="1384300" y="1642533"/>
                <a:ext cx="457200"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25" name="Shape 225"/>
              <p:cNvSpPr/>
              <p:nvPr/>
            </p:nvSpPr>
            <p:spPr>
              <a:xfrm>
                <a:off x="2844800" y="9398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26" name="Shape 226"/>
              <p:cNvSpPr/>
              <p:nvPr/>
            </p:nvSpPr>
            <p:spPr>
              <a:xfrm>
                <a:off x="5245100" y="9398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27" name="Shape 227"/>
              <p:cNvSpPr/>
              <p:nvPr/>
            </p:nvSpPr>
            <p:spPr>
              <a:xfrm>
                <a:off x="4318000" y="18161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28" name="Shape 228"/>
              <p:cNvSpPr/>
              <p:nvPr/>
            </p:nvSpPr>
            <p:spPr>
              <a:xfrm>
                <a:off x="2044700" y="18161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29" name="Shape 229"/>
              <p:cNvSpPr/>
              <p:nvPr/>
            </p:nvSpPr>
            <p:spPr>
              <a:xfrm>
                <a:off x="2082800" y="9398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30" name="Shape 230"/>
              <p:cNvSpPr/>
              <p:nvPr/>
            </p:nvSpPr>
            <p:spPr>
              <a:xfrm>
                <a:off x="2832100" y="18161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31" name="Shape 231"/>
              <p:cNvSpPr/>
              <p:nvPr/>
            </p:nvSpPr>
            <p:spPr>
              <a:xfrm>
                <a:off x="4343400" y="9398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32" name="Shape 232"/>
              <p:cNvSpPr/>
              <p:nvPr/>
            </p:nvSpPr>
            <p:spPr>
              <a:xfrm>
                <a:off x="5168900" y="18161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33" name="Shape 233"/>
              <p:cNvSpPr/>
              <p:nvPr/>
            </p:nvSpPr>
            <p:spPr>
              <a:xfrm>
                <a:off x="2578100" y="508000"/>
                <a:ext cx="43194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cut</a:t>
                </a:r>
              </a:p>
            </p:txBody>
          </p:sp>
          <p:sp>
            <p:nvSpPr>
              <p:cNvPr id="234" name="Shape 234"/>
              <p:cNvSpPr/>
              <p:nvPr/>
            </p:nvSpPr>
            <p:spPr>
              <a:xfrm flipV="1">
                <a:off x="2895600" y="838200"/>
                <a:ext cx="1" cy="372534"/>
              </a:xfrm>
              <a:prstGeom prst="line">
                <a:avLst/>
              </a:prstGeom>
              <a:noFill/>
              <a:ln w="381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35" name="Shape 235"/>
              <p:cNvSpPr/>
              <p:nvPr/>
            </p:nvSpPr>
            <p:spPr>
              <a:xfrm>
                <a:off x="1742171" y="850899"/>
                <a:ext cx="1170363" cy="1"/>
              </a:xfrm>
              <a:prstGeom prst="line">
                <a:avLst/>
              </a:prstGeom>
              <a:noFill/>
              <a:ln w="38100" cap="flat">
                <a:solidFill>
                  <a:srgbClr val="FF93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253" name="Group 253"/>
          <p:cNvGrpSpPr/>
          <p:nvPr/>
        </p:nvGrpSpPr>
        <p:grpSpPr>
          <a:xfrm>
            <a:off x="6057900" y="3539066"/>
            <a:ext cx="6311901" cy="2739956"/>
            <a:chOff x="0" y="0"/>
            <a:chExt cx="6311900" cy="2739954"/>
          </a:xfrm>
        </p:grpSpPr>
        <p:grpSp>
          <p:nvGrpSpPr>
            <p:cNvPr id="249" name="Group 249"/>
            <p:cNvGrpSpPr/>
            <p:nvPr/>
          </p:nvGrpSpPr>
          <p:grpSpPr>
            <a:xfrm>
              <a:off x="0" y="0"/>
              <a:ext cx="5651563" cy="2739955"/>
              <a:chOff x="0" y="0"/>
              <a:chExt cx="5651562" cy="2739954"/>
            </a:xfrm>
          </p:grpSpPr>
          <p:sp>
            <p:nvSpPr>
              <p:cNvPr id="238" name="Shape 238"/>
              <p:cNvSpPr/>
              <p:nvPr/>
            </p:nvSpPr>
            <p:spPr>
              <a:xfrm>
                <a:off x="0" y="855133"/>
                <a:ext cx="35179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defRPr>
                    <a:solidFill>
                      <a:srgbClr val="000000"/>
                    </a:solidFill>
                  </a:defRPr>
                </a:lvl1pPr>
              </a:lstStyle>
              <a:p>
                <a:r>
                  <a:t>The cut by this type of restriction enzyme leaves no overhang.</a:t>
                </a:r>
              </a:p>
            </p:txBody>
          </p:sp>
          <p:sp>
            <p:nvSpPr>
              <p:cNvPr id="239" name="Shape 239"/>
              <p:cNvSpPr/>
              <p:nvPr/>
            </p:nvSpPr>
            <p:spPr>
              <a:xfrm flipV="1">
                <a:off x="3594100" y="0"/>
                <a:ext cx="0" cy="1676400"/>
              </a:xfrm>
              <a:prstGeom prst="line">
                <a:avLst/>
              </a:prstGeom>
              <a:noFill/>
              <a:ln w="635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40" name="Shape 240"/>
              <p:cNvSpPr/>
              <p:nvPr/>
            </p:nvSpPr>
            <p:spPr>
              <a:xfrm flipV="1">
                <a:off x="2307166" y="1422400"/>
                <a:ext cx="1" cy="5249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41" name="Shape 241"/>
              <p:cNvSpPr/>
              <p:nvPr/>
            </p:nvSpPr>
            <p:spPr>
              <a:xfrm>
                <a:off x="1435100" y="1604433"/>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42" name="Shape 242"/>
              <p:cNvSpPr/>
              <p:nvPr/>
            </p:nvSpPr>
            <p:spPr>
              <a:xfrm>
                <a:off x="1422400" y="2480733"/>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43" name="Shape 243"/>
              <p:cNvSpPr/>
              <p:nvPr/>
            </p:nvSpPr>
            <p:spPr>
              <a:xfrm>
                <a:off x="2336800" y="1604433"/>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44" name="Shape 244"/>
              <p:cNvSpPr/>
              <p:nvPr/>
            </p:nvSpPr>
            <p:spPr>
              <a:xfrm>
                <a:off x="2349500" y="2480733"/>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45" name="Shape 245"/>
              <p:cNvSpPr/>
              <p:nvPr/>
            </p:nvSpPr>
            <p:spPr>
              <a:xfrm>
                <a:off x="3924300" y="1604433"/>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46" name="Shape 246"/>
              <p:cNvSpPr/>
              <p:nvPr/>
            </p:nvSpPr>
            <p:spPr>
              <a:xfrm>
                <a:off x="3962400" y="2480733"/>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47" name="Shape 247"/>
              <p:cNvSpPr/>
              <p:nvPr/>
            </p:nvSpPr>
            <p:spPr>
              <a:xfrm>
                <a:off x="4864100" y="1604433"/>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48" name="Shape 248"/>
              <p:cNvSpPr/>
              <p:nvPr/>
            </p:nvSpPr>
            <p:spPr>
              <a:xfrm>
                <a:off x="4876800" y="2480733"/>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grpSp>
        <p:pic>
          <p:nvPicPr>
            <p:cNvPr id="250" name="Restriction Enzymes 4 OHT2.pdf"/>
            <p:cNvPicPr>
              <a:picLocks noChangeAspect="1"/>
            </p:cNvPicPr>
            <p:nvPr/>
          </p:nvPicPr>
          <p:blipFill>
            <a:blip r:embed="rId3">
              <a:extLst/>
            </a:blip>
            <a:stretch>
              <a:fillRect/>
            </a:stretch>
          </p:blipFill>
          <p:spPr>
            <a:xfrm>
              <a:off x="787400" y="1845733"/>
              <a:ext cx="1587500" cy="499769"/>
            </a:xfrm>
            <a:prstGeom prst="rect">
              <a:avLst/>
            </a:prstGeom>
            <a:ln w="12700" cap="flat">
              <a:noFill/>
              <a:miter lim="400000"/>
            </a:ln>
            <a:effectLst/>
          </p:spPr>
        </p:pic>
        <p:pic>
          <p:nvPicPr>
            <p:cNvPr id="251" name="Restriction Enzymes 4 OHT2.pdf"/>
            <p:cNvPicPr>
              <a:picLocks noChangeAspect="1"/>
            </p:cNvPicPr>
            <p:nvPr/>
          </p:nvPicPr>
          <p:blipFill>
            <a:blip r:embed="rId3">
              <a:extLst/>
            </a:blip>
            <a:stretch>
              <a:fillRect/>
            </a:stretch>
          </p:blipFill>
          <p:spPr>
            <a:xfrm rot="10800000">
              <a:off x="4724400" y="1845733"/>
              <a:ext cx="1587501" cy="499769"/>
            </a:xfrm>
            <a:prstGeom prst="rect">
              <a:avLst/>
            </a:prstGeom>
            <a:ln w="12700" cap="flat">
              <a:noFill/>
              <a:miter lim="400000"/>
            </a:ln>
            <a:effectLst/>
          </p:spPr>
        </p:pic>
        <p:pic>
          <p:nvPicPr>
            <p:cNvPr id="252" name="Restriction Enzymes 4 OHT3.pdf"/>
            <p:cNvPicPr>
              <a:picLocks noChangeAspect="1"/>
            </p:cNvPicPr>
            <p:nvPr/>
          </p:nvPicPr>
          <p:blipFill>
            <a:blip r:embed="rId4">
              <a:extLst/>
            </a:blip>
            <a:stretch>
              <a:fillRect/>
            </a:stretch>
          </p:blipFill>
          <p:spPr>
            <a:xfrm>
              <a:off x="2438400" y="1845733"/>
              <a:ext cx="2324100" cy="495387"/>
            </a:xfrm>
            <a:prstGeom prst="rect">
              <a:avLst/>
            </a:prstGeom>
            <a:ln w="12700" cap="flat">
              <a:noFill/>
              <a:miter lim="400000"/>
            </a:ln>
            <a:effectLst/>
          </p:spPr>
        </p:pic>
      </p:grpSp>
      <p:grpSp>
        <p:nvGrpSpPr>
          <p:cNvPr id="278" name="Group 278"/>
          <p:cNvGrpSpPr/>
          <p:nvPr/>
        </p:nvGrpSpPr>
        <p:grpSpPr>
          <a:xfrm>
            <a:off x="5943600" y="5969000"/>
            <a:ext cx="6299201" cy="3421522"/>
            <a:chOff x="0" y="0"/>
            <a:chExt cx="6299200" cy="3421521"/>
          </a:xfrm>
        </p:grpSpPr>
        <p:grpSp>
          <p:nvGrpSpPr>
            <p:cNvPr id="273" name="Group 273"/>
            <p:cNvGrpSpPr/>
            <p:nvPr/>
          </p:nvGrpSpPr>
          <p:grpSpPr>
            <a:xfrm>
              <a:off x="0" y="0"/>
              <a:ext cx="5854700" cy="3421522"/>
              <a:chOff x="0" y="0"/>
              <a:chExt cx="5854700" cy="3421521"/>
            </a:xfrm>
          </p:grpSpPr>
          <p:sp>
            <p:nvSpPr>
              <p:cNvPr id="254" name="Shape 254"/>
              <p:cNvSpPr/>
              <p:nvPr/>
            </p:nvSpPr>
            <p:spPr>
              <a:xfrm>
                <a:off x="2438400" y="1168400"/>
                <a:ext cx="1120209" cy="1303427"/>
              </a:xfrm>
              <a:custGeom>
                <a:avLst/>
                <a:gdLst/>
                <a:ahLst/>
                <a:cxnLst>
                  <a:cxn ang="0">
                    <a:pos x="wd2" y="hd2"/>
                  </a:cxn>
                  <a:cxn ang="5400000">
                    <a:pos x="wd2" y="hd2"/>
                  </a:cxn>
                  <a:cxn ang="10800000">
                    <a:pos x="wd2" y="hd2"/>
                  </a:cxn>
                  <a:cxn ang="16200000">
                    <a:pos x="wd2" y="hd2"/>
                  </a:cxn>
                </a:cxnLst>
                <a:rect l="0" t="0" r="r" b="b"/>
                <a:pathLst>
                  <a:path w="21600" h="20160" extrusionOk="0">
                    <a:moveTo>
                      <a:pt x="0" y="0"/>
                    </a:moveTo>
                    <a:cubicBezTo>
                      <a:pt x="6204" y="393"/>
                      <a:pt x="21550" y="-1440"/>
                      <a:pt x="21550" y="17155"/>
                    </a:cubicBezTo>
                    <a:lnTo>
                      <a:pt x="21600" y="20160"/>
                    </a:lnTo>
                  </a:path>
                </a:pathLst>
              </a:custGeom>
              <a:noFill/>
              <a:ln w="63500" cap="flat">
                <a:solidFill>
                  <a:srgbClr val="FF93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255" name="Shape 255"/>
              <p:cNvSpPr/>
              <p:nvPr/>
            </p:nvSpPr>
            <p:spPr>
              <a:xfrm>
                <a:off x="2451100" y="774700"/>
                <a:ext cx="270622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DNA from another source</a:t>
                </a:r>
              </a:p>
            </p:txBody>
          </p:sp>
          <p:sp>
            <p:nvSpPr>
              <p:cNvPr id="256" name="Shape 256"/>
              <p:cNvSpPr/>
              <p:nvPr/>
            </p:nvSpPr>
            <p:spPr>
              <a:xfrm>
                <a:off x="3606800" y="1320800"/>
                <a:ext cx="22479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defRPr>
                    <a:solidFill>
                      <a:srgbClr val="000000"/>
                    </a:solidFill>
                  </a:defRPr>
                </a:lvl1pPr>
              </a:lstStyle>
              <a:p>
                <a:r>
                  <a:t>A special group of enzymes can join the pieces together.</a:t>
                </a:r>
              </a:p>
            </p:txBody>
          </p:sp>
          <p:sp>
            <p:nvSpPr>
              <p:cNvPr id="257" name="Shape 257"/>
              <p:cNvSpPr/>
              <p:nvPr/>
            </p:nvSpPr>
            <p:spPr>
              <a:xfrm flipV="1">
                <a:off x="5808132" y="8466"/>
                <a:ext cx="1" cy="2556934"/>
              </a:xfrm>
              <a:prstGeom prst="line">
                <a:avLst/>
              </a:prstGeom>
              <a:noFill/>
              <a:ln w="635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58" name="Shape 258"/>
              <p:cNvSpPr/>
              <p:nvPr/>
            </p:nvSpPr>
            <p:spPr>
              <a:xfrm flipV="1">
                <a:off x="1231900" y="1498600"/>
                <a:ext cx="0" cy="1066800"/>
              </a:xfrm>
              <a:prstGeom prst="line">
                <a:avLst/>
              </a:prstGeom>
              <a:noFill/>
              <a:ln w="635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59" name="Shape 259"/>
              <p:cNvSpPr/>
              <p:nvPr/>
            </p:nvSpPr>
            <p:spPr>
              <a:xfrm flipV="1">
                <a:off x="1219200" y="0"/>
                <a:ext cx="0" cy="812800"/>
              </a:xfrm>
              <a:prstGeom prst="line">
                <a:avLst/>
              </a:prstGeom>
              <a:noFill/>
              <a:ln w="63500" cap="flat">
                <a:solidFill>
                  <a:srgbClr val="FF93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0" name="Shape 260"/>
              <p:cNvSpPr/>
              <p:nvPr/>
            </p:nvSpPr>
            <p:spPr>
              <a:xfrm flipV="1">
                <a:off x="4783666" y="2154766"/>
                <a:ext cx="1" cy="5249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61" name="Shape 261"/>
              <p:cNvSpPr/>
              <p:nvPr/>
            </p:nvSpPr>
            <p:spPr>
              <a:xfrm>
                <a:off x="0" y="6096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62" name="Shape 262"/>
              <p:cNvSpPr/>
              <p:nvPr/>
            </p:nvSpPr>
            <p:spPr>
              <a:xfrm>
                <a:off x="1651000" y="14605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63" name="Shape 263"/>
              <p:cNvSpPr/>
              <p:nvPr/>
            </p:nvSpPr>
            <p:spPr>
              <a:xfrm>
                <a:off x="1625600" y="6096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64" name="Shape 264"/>
              <p:cNvSpPr/>
              <p:nvPr/>
            </p:nvSpPr>
            <p:spPr>
              <a:xfrm>
                <a:off x="12700" y="14605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65" name="Shape 265"/>
              <p:cNvSpPr/>
              <p:nvPr/>
            </p:nvSpPr>
            <p:spPr>
              <a:xfrm>
                <a:off x="1371600" y="22733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66" name="Shape 266"/>
              <p:cNvSpPr/>
              <p:nvPr/>
            </p:nvSpPr>
            <p:spPr>
              <a:xfrm>
                <a:off x="1384300" y="31623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67" name="Shape 267"/>
              <p:cNvSpPr/>
              <p:nvPr/>
            </p:nvSpPr>
            <p:spPr>
              <a:xfrm>
                <a:off x="2273300" y="22733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68" name="Shape 268"/>
              <p:cNvSpPr/>
              <p:nvPr/>
            </p:nvSpPr>
            <p:spPr>
              <a:xfrm>
                <a:off x="2286000" y="31623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69" name="Shape 269"/>
              <p:cNvSpPr/>
              <p:nvPr/>
            </p:nvSpPr>
            <p:spPr>
              <a:xfrm>
                <a:off x="3898900" y="22733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70" name="Shape 270"/>
              <p:cNvSpPr/>
              <p:nvPr/>
            </p:nvSpPr>
            <p:spPr>
              <a:xfrm>
                <a:off x="3924300" y="31496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sp>
            <p:nvSpPr>
              <p:cNvPr id="271" name="Shape 271"/>
              <p:cNvSpPr/>
              <p:nvPr/>
            </p:nvSpPr>
            <p:spPr>
              <a:xfrm>
                <a:off x="4800600" y="3162300"/>
                <a:ext cx="74928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C C</a:t>
                </a:r>
              </a:p>
            </p:txBody>
          </p:sp>
          <p:sp>
            <p:nvSpPr>
              <p:cNvPr id="272" name="Shape 272"/>
              <p:cNvSpPr/>
              <p:nvPr/>
            </p:nvSpPr>
            <p:spPr>
              <a:xfrm>
                <a:off x="4800600" y="2273300"/>
                <a:ext cx="78746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 G G</a:t>
                </a:r>
              </a:p>
            </p:txBody>
          </p:sp>
        </p:grpSp>
        <p:pic>
          <p:nvPicPr>
            <p:cNvPr id="274" name="Restriction Enzymes 4 OHT5.pdf"/>
            <p:cNvPicPr>
              <a:picLocks noChangeAspect="1"/>
            </p:cNvPicPr>
            <p:nvPr/>
          </p:nvPicPr>
          <p:blipFill>
            <a:blip r:embed="rId5">
              <a:extLst/>
            </a:blip>
            <a:stretch>
              <a:fillRect/>
            </a:stretch>
          </p:blipFill>
          <p:spPr>
            <a:xfrm>
              <a:off x="76200" y="876300"/>
              <a:ext cx="2933700" cy="514895"/>
            </a:xfrm>
            <a:prstGeom prst="rect">
              <a:avLst/>
            </a:prstGeom>
            <a:ln w="12700" cap="flat">
              <a:noFill/>
              <a:miter lim="400000"/>
            </a:ln>
            <a:effectLst/>
          </p:spPr>
        </p:pic>
        <p:pic>
          <p:nvPicPr>
            <p:cNvPr id="275" name="Restriction Enzymes 4 OHT5.pdf"/>
            <p:cNvPicPr>
              <a:picLocks noChangeAspect="1"/>
            </p:cNvPicPr>
            <p:nvPr/>
          </p:nvPicPr>
          <p:blipFill>
            <a:blip r:embed="rId5">
              <a:extLst/>
            </a:blip>
            <a:stretch>
              <a:fillRect/>
            </a:stretch>
          </p:blipFill>
          <p:spPr>
            <a:xfrm>
              <a:off x="2374900" y="2527300"/>
              <a:ext cx="2933700" cy="514895"/>
            </a:xfrm>
            <a:prstGeom prst="rect">
              <a:avLst/>
            </a:prstGeom>
            <a:ln w="12700" cap="flat">
              <a:noFill/>
              <a:miter lim="400000"/>
            </a:ln>
            <a:effectLst/>
          </p:spPr>
        </p:pic>
        <p:pic>
          <p:nvPicPr>
            <p:cNvPr id="276" name="Restriction Enzymes 4 OHT2.pdf"/>
            <p:cNvPicPr>
              <a:picLocks noChangeAspect="1"/>
            </p:cNvPicPr>
            <p:nvPr/>
          </p:nvPicPr>
          <p:blipFill>
            <a:blip r:embed="rId3">
              <a:extLst/>
            </a:blip>
            <a:stretch>
              <a:fillRect/>
            </a:stretch>
          </p:blipFill>
          <p:spPr>
            <a:xfrm>
              <a:off x="774700" y="2527300"/>
              <a:ext cx="1587500" cy="499769"/>
            </a:xfrm>
            <a:prstGeom prst="rect">
              <a:avLst/>
            </a:prstGeom>
            <a:ln w="12700" cap="flat">
              <a:noFill/>
              <a:miter lim="400000"/>
            </a:ln>
            <a:effectLst/>
          </p:spPr>
        </p:pic>
        <p:pic>
          <p:nvPicPr>
            <p:cNvPr id="277" name="Restriction Enzymes 4 OHT2.pdf"/>
            <p:cNvPicPr>
              <a:picLocks noChangeAspect="1"/>
            </p:cNvPicPr>
            <p:nvPr/>
          </p:nvPicPr>
          <p:blipFill>
            <a:blip r:embed="rId3">
              <a:extLst/>
            </a:blip>
            <a:stretch>
              <a:fillRect/>
            </a:stretch>
          </p:blipFill>
          <p:spPr>
            <a:xfrm rot="10800000">
              <a:off x="4711700" y="2527300"/>
              <a:ext cx="1587501" cy="499769"/>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2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2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build="p" bldLvl="5" animBg="1" advAuto="0"/>
      <p:bldP spid="237" grpId="2" animBg="1" advAuto="0"/>
      <p:bldP spid="253" grpId="3" animBg="1" advAuto="0"/>
      <p:bldP spid="278"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prstGeom prst="rect">
            <a:avLst/>
          </a:prstGeom>
        </p:spPr>
        <p:txBody>
          <a:bodyPr/>
          <a:lstStyle>
            <a:lvl1pPr>
              <a:tabLst>
                <a:tab pos="952500" algn="l"/>
              </a:tabLst>
            </a:lvl1pPr>
          </a:lstStyle>
          <a:p>
            <a:r>
              <a:t>Ligation</a:t>
            </a:r>
          </a:p>
        </p:txBody>
      </p:sp>
      <p:sp>
        <p:nvSpPr>
          <p:cNvPr id="281" name="Shape 281"/>
          <p:cNvSpPr>
            <a:spLocks noGrp="1"/>
          </p:cNvSpPr>
          <p:nvPr>
            <p:ph type="body" sz="half" idx="1"/>
          </p:nvPr>
        </p:nvSpPr>
        <p:spPr>
          <a:xfrm>
            <a:off x="368300" y="1790700"/>
            <a:ext cx="11967925" cy="2879090"/>
          </a:xfrm>
          <a:prstGeom prst="rect">
            <a:avLst/>
          </a:prstGeom>
        </p:spPr>
        <p:txBody>
          <a:bodyPr/>
          <a:lstStyle/>
          <a:p>
            <a:pPr marL="345600" indent="-345600">
              <a:tabLst>
                <a:tab pos="1016000" algn="l"/>
              </a:tabLst>
            </a:pPr>
            <a:r>
              <a:t>DNA fragments produced using restriction enzymes may be reassembled (joined) by a process called ligation.</a:t>
            </a:r>
          </a:p>
          <a:p>
            <a:pPr marL="680000" lvl="1" indent="-320000">
              <a:tabLst>
                <a:tab pos="1485900" algn="l"/>
              </a:tabLst>
            </a:pPr>
            <a:r>
              <a:t>Pieces of DNA are joined together using an enzyme called DNA ligase.</a:t>
            </a:r>
          </a:p>
          <a:p>
            <a:pPr marL="680000" lvl="1" indent="-320000">
              <a:tabLst>
                <a:tab pos="1485900" algn="l"/>
              </a:tabLst>
            </a:pPr>
            <a:r>
              <a:t>DNA of different origins joined together in this way is called recombinant DNA because it is DNA that has been recombined from different sources.</a:t>
            </a:r>
          </a:p>
          <a:p>
            <a:pPr marL="680000" lvl="1" indent="-320000">
              <a:tabLst>
                <a:tab pos="1485900" algn="l"/>
              </a:tabLst>
            </a:pPr>
            <a:r>
              <a:t>Steps 1-3 (below) are involved in creating a recombinant DNA plasmid:</a:t>
            </a:r>
          </a:p>
        </p:txBody>
      </p:sp>
      <p:grpSp>
        <p:nvGrpSpPr>
          <p:cNvPr id="289" name="Group 289"/>
          <p:cNvGrpSpPr/>
          <p:nvPr/>
        </p:nvGrpSpPr>
        <p:grpSpPr>
          <a:xfrm>
            <a:off x="476148" y="4729553"/>
            <a:ext cx="10845499" cy="4800601"/>
            <a:chOff x="1" y="0"/>
            <a:chExt cx="10845498" cy="4800600"/>
          </a:xfrm>
        </p:grpSpPr>
        <p:pic>
          <p:nvPicPr>
            <p:cNvPr id="282" name="Ligation-1 OHT 1.pdf"/>
            <p:cNvPicPr>
              <a:picLocks noChangeAspect="1"/>
            </p:cNvPicPr>
            <p:nvPr/>
          </p:nvPicPr>
          <p:blipFill>
            <a:blip r:embed="rId2">
              <a:extLst/>
            </a:blip>
            <a:srcRect/>
            <a:stretch>
              <a:fillRect/>
            </a:stretch>
          </p:blipFill>
          <p:spPr>
            <a:xfrm>
              <a:off x="2984705" y="0"/>
              <a:ext cx="3038913" cy="4800600"/>
            </a:xfrm>
            <a:prstGeom prst="rect">
              <a:avLst/>
            </a:prstGeom>
            <a:ln w="12700" cap="flat">
              <a:noFill/>
              <a:miter lim="400000"/>
            </a:ln>
            <a:effectLst/>
          </p:spPr>
        </p:pic>
        <p:pic>
          <p:nvPicPr>
            <p:cNvPr id="283" name="Ligation-1 OHT 2-1.pdf"/>
            <p:cNvPicPr>
              <a:picLocks noChangeAspect="1"/>
            </p:cNvPicPr>
            <p:nvPr/>
          </p:nvPicPr>
          <p:blipFill>
            <a:blip r:embed="rId3">
              <a:extLst/>
            </a:blip>
            <a:stretch>
              <a:fillRect/>
            </a:stretch>
          </p:blipFill>
          <p:spPr>
            <a:xfrm>
              <a:off x="5400754" y="2826946"/>
              <a:ext cx="5444745" cy="584201"/>
            </a:xfrm>
            <a:prstGeom prst="rect">
              <a:avLst/>
            </a:prstGeom>
            <a:ln w="12700" cap="flat">
              <a:noFill/>
              <a:miter lim="400000"/>
            </a:ln>
            <a:effectLst/>
          </p:spPr>
        </p:pic>
        <p:grpSp>
          <p:nvGrpSpPr>
            <p:cNvPr id="288" name="Group 288"/>
            <p:cNvGrpSpPr/>
            <p:nvPr/>
          </p:nvGrpSpPr>
          <p:grpSpPr>
            <a:xfrm>
              <a:off x="1" y="336211"/>
              <a:ext cx="4715988" cy="2485427"/>
              <a:chOff x="1" y="0"/>
              <a:chExt cx="4715987" cy="2485426"/>
            </a:xfrm>
          </p:grpSpPr>
          <p:sp>
            <p:nvSpPr>
              <p:cNvPr id="284" name="Shape 284"/>
              <p:cNvSpPr/>
              <p:nvPr/>
            </p:nvSpPr>
            <p:spPr>
              <a:xfrm>
                <a:off x="3442112" y="1617509"/>
                <a:ext cx="1273876" cy="8679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a:solidFill>
                      <a:srgbClr val="201B17"/>
                    </a:solidFill>
                  </a:defRPr>
                </a:lvl1pPr>
              </a:lstStyle>
              <a:p>
                <a:pPr>
                  <a:defRPr>
                    <a:solidFill>
                      <a:srgbClr val="006994"/>
                    </a:solidFill>
                  </a:defRPr>
                </a:pPr>
                <a:r>
                  <a:rPr>
                    <a:solidFill>
                      <a:srgbClr val="201B17"/>
                    </a:solidFill>
                  </a:rPr>
                  <a:t>Plasmid DNA fragment</a:t>
                </a:r>
              </a:p>
            </p:txBody>
          </p:sp>
          <p:grpSp>
            <p:nvGrpSpPr>
              <p:cNvPr id="287" name="Group 287"/>
              <p:cNvGrpSpPr/>
              <p:nvPr/>
            </p:nvGrpSpPr>
            <p:grpSpPr>
              <a:xfrm>
                <a:off x="1" y="0"/>
                <a:ext cx="3369161" cy="1574802"/>
                <a:chOff x="1" y="0"/>
                <a:chExt cx="3369160" cy="1574801"/>
              </a:xfrm>
            </p:grpSpPr>
            <p:sp>
              <p:nvSpPr>
                <p:cNvPr id="285" name="Shape 285"/>
                <p:cNvSpPr/>
                <p:nvPr/>
              </p:nvSpPr>
              <p:spPr>
                <a:xfrm>
                  <a:off x="454436" y="62294"/>
                  <a:ext cx="2914725" cy="1512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500"/>
                    </a:lnSpc>
                    <a:tabLst>
                      <a:tab pos="520700" algn="l"/>
                    </a:tabLst>
                    <a:defRPr sz="2000">
                      <a:solidFill>
                        <a:srgbClr val="000000"/>
                      </a:solidFill>
                    </a:defRPr>
                  </a:lvl1pPr>
                </a:lstStyle>
                <a:p>
                  <a:r>
                    <a:t>Two pieces of DNA are cut using the same restriction enzyme which produces sticky ends.</a:t>
                  </a:r>
                </a:p>
              </p:txBody>
            </p:sp>
            <p:pic>
              <p:nvPicPr>
                <p:cNvPr id="286" name="Bullet Numbering 1.pdf"/>
                <p:cNvPicPr>
                  <a:picLocks noChangeAspect="1"/>
                </p:cNvPicPr>
                <p:nvPr/>
              </p:nvPicPr>
              <p:blipFill>
                <a:blip r:embed="rId4">
                  <a:extLst/>
                </a:blip>
                <a:srcRect/>
                <a:stretch>
                  <a:fillRect/>
                </a:stretch>
              </p:blipFill>
              <p:spPr>
                <a:xfrm>
                  <a:off x="1" y="0"/>
                  <a:ext cx="315538" cy="315539"/>
                </a:xfrm>
                <a:prstGeom prst="rect">
                  <a:avLst/>
                </a:prstGeom>
                <a:ln w="12700" cap="flat">
                  <a:noFill/>
                  <a:miter lim="400000"/>
                </a:ln>
                <a:effectLst/>
              </p:spPr>
            </p:pic>
          </p:grpSp>
        </p:grpSp>
      </p:grpSp>
      <p:grpSp>
        <p:nvGrpSpPr>
          <p:cNvPr id="303" name="Group 303"/>
          <p:cNvGrpSpPr/>
          <p:nvPr/>
        </p:nvGrpSpPr>
        <p:grpSpPr>
          <a:xfrm>
            <a:off x="5122142" y="6338931"/>
            <a:ext cx="6117226" cy="2458140"/>
            <a:chOff x="0" y="62258"/>
            <a:chExt cx="6117225" cy="2458139"/>
          </a:xfrm>
        </p:grpSpPr>
        <p:sp>
          <p:nvSpPr>
            <p:cNvPr id="290" name="Shape 290"/>
            <p:cNvSpPr/>
            <p:nvPr/>
          </p:nvSpPr>
          <p:spPr>
            <a:xfrm>
              <a:off x="2057799" y="1899261"/>
              <a:ext cx="2758812" cy="391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Foreign DNA fragment</a:t>
              </a:r>
            </a:p>
          </p:txBody>
        </p:sp>
        <p:grpSp>
          <p:nvGrpSpPr>
            <p:cNvPr id="295" name="Group 295"/>
            <p:cNvGrpSpPr/>
            <p:nvPr/>
          </p:nvGrpSpPr>
          <p:grpSpPr>
            <a:xfrm>
              <a:off x="0" y="1717807"/>
              <a:ext cx="1516520" cy="802590"/>
              <a:chOff x="0" y="0"/>
              <a:chExt cx="1516519" cy="802588"/>
            </a:xfrm>
          </p:grpSpPr>
          <p:sp>
            <p:nvSpPr>
              <p:cNvPr id="291" name="Shape 291"/>
              <p:cNvSpPr/>
              <p:nvPr/>
            </p:nvSpPr>
            <p:spPr>
              <a:xfrm flipH="1">
                <a:off x="713930" y="0"/>
                <a:ext cx="802590" cy="802589"/>
              </a:xfrm>
              <a:prstGeom prst="line">
                <a:avLst/>
              </a:prstGeom>
              <a:noFill/>
              <a:ln w="25400" cap="flat">
                <a:solidFill>
                  <a:srgbClr val="FF9300"/>
                </a:solidFill>
                <a:prstDash val="sysDot"/>
                <a:miter lim="400000"/>
                <a:headEnd type="triangle" w="med" len="med"/>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92" name="Shape 292"/>
              <p:cNvSpPr/>
              <p:nvPr/>
            </p:nvSpPr>
            <p:spPr>
              <a:xfrm flipH="1">
                <a:off x="475953" y="0"/>
                <a:ext cx="802590" cy="802589"/>
              </a:xfrm>
              <a:prstGeom prst="line">
                <a:avLst/>
              </a:prstGeom>
              <a:noFill/>
              <a:ln w="25400" cap="flat">
                <a:solidFill>
                  <a:srgbClr val="FF9300"/>
                </a:solidFill>
                <a:prstDash val="sysDot"/>
                <a:miter lim="400000"/>
                <a:headEnd type="triangle" w="med" len="med"/>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93" name="Shape 293"/>
              <p:cNvSpPr/>
              <p:nvPr/>
            </p:nvSpPr>
            <p:spPr>
              <a:xfrm flipH="1">
                <a:off x="237976" y="0"/>
                <a:ext cx="802591" cy="802589"/>
              </a:xfrm>
              <a:prstGeom prst="line">
                <a:avLst/>
              </a:prstGeom>
              <a:noFill/>
              <a:ln w="25400" cap="flat">
                <a:solidFill>
                  <a:srgbClr val="FF9300"/>
                </a:solidFill>
                <a:prstDash val="sysDot"/>
                <a:miter lim="400000"/>
                <a:headEnd type="triangle" w="med" len="med"/>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294" name="Shape 294"/>
              <p:cNvSpPr/>
              <p:nvPr/>
            </p:nvSpPr>
            <p:spPr>
              <a:xfrm flipH="1">
                <a:off x="0" y="0"/>
                <a:ext cx="802590" cy="802589"/>
              </a:xfrm>
              <a:prstGeom prst="line">
                <a:avLst/>
              </a:prstGeom>
              <a:noFill/>
              <a:ln w="25400" cap="flat">
                <a:solidFill>
                  <a:srgbClr val="FF9300"/>
                </a:solidFill>
                <a:prstDash val="sysDot"/>
                <a:miter lim="400000"/>
                <a:headEnd type="triangle" w="med" len="med"/>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296" name="Shape 296"/>
            <p:cNvSpPr/>
            <p:nvPr/>
          </p:nvSpPr>
          <p:spPr>
            <a:xfrm>
              <a:off x="741926" y="1064537"/>
              <a:ext cx="1245702" cy="2799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 A T T C</a:t>
              </a:r>
            </a:p>
          </p:txBody>
        </p:sp>
        <p:sp>
          <p:nvSpPr>
            <p:cNvPr id="297" name="Shape 297"/>
            <p:cNvSpPr/>
            <p:nvPr/>
          </p:nvSpPr>
          <p:spPr>
            <a:xfrm>
              <a:off x="4983514" y="1078535"/>
              <a:ext cx="209994" cy="2799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G</a:t>
              </a:r>
            </a:p>
          </p:txBody>
        </p:sp>
        <p:sp>
          <p:nvSpPr>
            <p:cNvPr id="298" name="Shape 298"/>
            <p:cNvSpPr/>
            <p:nvPr/>
          </p:nvSpPr>
          <p:spPr>
            <a:xfrm>
              <a:off x="4871523" y="1876458"/>
              <a:ext cx="1245702" cy="2799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C T T A A</a:t>
              </a:r>
            </a:p>
          </p:txBody>
        </p:sp>
        <p:sp>
          <p:nvSpPr>
            <p:cNvPr id="299" name="Shape 299"/>
            <p:cNvSpPr/>
            <p:nvPr/>
          </p:nvSpPr>
          <p:spPr>
            <a:xfrm>
              <a:off x="1763827" y="1876458"/>
              <a:ext cx="209994" cy="2799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G</a:t>
              </a:r>
            </a:p>
          </p:txBody>
        </p:sp>
        <p:grpSp>
          <p:nvGrpSpPr>
            <p:cNvPr id="302" name="Group 302"/>
            <p:cNvGrpSpPr/>
            <p:nvPr/>
          </p:nvGrpSpPr>
          <p:grpSpPr>
            <a:xfrm>
              <a:off x="614284" y="62258"/>
              <a:ext cx="3605574" cy="901703"/>
              <a:chOff x="62259" y="62258"/>
              <a:chExt cx="3605573" cy="901702"/>
            </a:xfrm>
          </p:grpSpPr>
          <p:sp>
            <p:nvSpPr>
              <p:cNvPr id="300" name="Shape 300"/>
              <p:cNvSpPr/>
              <p:nvPr/>
            </p:nvSpPr>
            <p:spPr>
              <a:xfrm>
                <a:off x="340431" y="62259"/>
                <a:ext cx="3327401" cy="90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a:solidFill>
                      <a:srgbClr val="000000"/>
                    </a:solidFill>
                  </a:defRPr>
                </a:lvl1pPr>
              </a:lstStyle>
              <a:p>
                <a:r>
                  <a:rPr dirty="0"/>
                  <a:t>The two different DNA fragments are attracted to each other by weak hydrogen bonds.</a:t>
                </a:r>
              </a:p>
            </p:txBody>
          </p:sp>
          <p:pic>
            <p:nvPicPr>
              <p:cNvPr id="301" name="Bullet Numbering 2.pdf"/>
              <p:cNvPicPr>
                <a:picLocks noChangeAspect="1"/>
              </p:cNvPicPr>
              <p:nvPr/>
            </p:nvPicPr>
            <p:blipFill>
              <a:blip r:embed="rId5">
                <a:extLst/>
              </a:blip>
              <a:stretch>
                <a:fillRect/>
              </a:stretch>
            </p:blipFill>
            <p:spPr>
              <a:xfrm>
                <a:off x="62259" y="62258"/>
                <a:ext cx="333742" cy="333741"/>
              </a:xfrm>
              <a:prstGeom prst="rect">
                <a:avLst/>
              </a:prstGeom>
              <a:ln w="12700" cap="flat">
                <a:noFill/>
                <a:miter lim="400000"/>
              </a:ln>
              <a:effectLst/>
            </p:spPr>
          </p:pic>
        </p:grpSp>
      </p:grpSp>
      <p:grpSp>
        <p:nvGrpSpPr>
          <p:cNvPr id="308" name="Group 308"/>
          <p:cNvGrpSpPr/>
          <p:nvPr/>
        </p:nvGrpSpPr>
        <p:grpSpPr>
          <a:xfrm>
            <a:off x="6166005" y="5328768"/>
            <a:ext cx="6311851" cy="2419046"/>
            <a:chOff x="0" y="72446"/>
            <a:chExt cx="6311849" cy="2419045"/>
          </a:xfrm>
        </p:grpSpPr>
        <p:sp>
          <p:nvSpPr>
            <p:cNvPr id="304" name="Shape 304"/>
            <p:cNvSpPr/>
            <p:nvPr/>
          </p:nvSpPr>
          <p:spPr>
            <a:xfrm>
              <a:off x="0" y="319790"/>
              <a:ext cx="4381500" cy="2171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8226"/>
                    <a:pt x="20896" y="6"/>
                    <a:pt x="754" y="6"/>
                  </a:cubicBezTo>
                  <a:lnTo>
                    <a:pt x="0" y="0"/>
                  </a:lnTo>
                </a:path>
              </a:pathLst>
            </a:custGeom>
            <a:noFill/>
            <a:ln w="50800" cap="flat">
              <a:solidFill>
                <a:srgbClr val="FF9300"/>
              </a:solidFill>
              <a:prstDash val="sysDot"/>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307" name="Group 307"/>
            <p:cNvGrpSpPr/>
            <p:nvPr/>
          </p:nvGrpSpPr>
          <p:grpSpPr>
            <a:xfrm>
              <a:off x="3771847" y="72446"/>
              <a:ext cx="2540002" cy="1178854"/>
              <a:chOff x="16633" y="72446"/>
              <a:chExt cx="2540001" cy="1178853"/>
            </a:xfrm>
          </p:grpSpPr>
          <p:sp>
            <p:nvSpPr>
              <p:cNvPr id="305" name="Shape 305"/>
              <p:cNvSpPr/>
              <p:nvPr/>
            </p:nvSpPr>
            <p:spPr>
              <a:xfrm>
                <a:off x="16633" y="153877"/>
                <a:ext cx="2540001" cy="1097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r">
                  <a:lnSpc>
                    <a:spcPts val="2200"/>
                  </a:lnSpc>
                  <a:tabLst>
                    <a:tab pos="520700" algn="l"/>
                  </a:tabLst>
                  <a:defRPr>
                    <a:solidFill>
                      <a:srgbClr val="000000"/>
                    </a:solidFill>
                  </a:defRPr>
                </a:lvl1pPr>
              </a:lstStyle>
              <a:p>
                <a:r>
                  <a:t>This other end of the foreign DNA is attracted to the remaining sticky end of the plasmid.</a:t>
                </a:r>
              </a:p>
            </p:txBody>
          </p:sp>
          <p:pic>
            <p:nvPicPr>
              <p:cNvPr id="306" name="Bullet Numbering 3.pdf"/>
              <p:cNvPicPr>
                <a:picLocks noChangeAspect="1"/>
              </p:cNvPicPr>
              <p:nvPr/>
            </p:nvPicPr>
            <p:blipFill>
              <a:blip r:embed="rId6">
                <a:extLst/>
              </a:blip>
              <a:stretch>
                <a:fillRect/>
              </a:stretch>
            </p:blipFill>
            <p:spPr>
              <a:xfrm>
                <a:off x="72446" y="72446"/>
                <a:ext cx="323555" cy="323554"/>
              </a:xfrm>
              <a:prstGeom prst="rect">
                <a:avLst/>
              </a:prstGeom>
              <a:ln w="12700" cap="flat">
                <a:noFill/>
                <a:miter lim="400000"/>
              </a:ln>
              <a:effectLst/>
            </p:spPr>
          </p:pic>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2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3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1" build="p" bldLvl="5" animBg="1" advAuto="0"/>
      <p:bldP spid="289" grpId="2" animBg="1" advAuto="0"/>
      <p:bldP spid="303" grpId="3" animBg="1" advAuto="0"/>
      <p:bldP spid="308" grpId="4"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p:cNvSpPr>
          <p:nvPr>
            <p:ph type="title"/>
          </p:nvPr>
        </p:nvSpPr>
        <p:spPr>
          <a:prstGeom prst="rect">
            <a:avLst/>
          </a:prstGeom>
        </p:spPr>
        <p:txBody>
          <a:bodyPr/>
          <a:lstStyle>
            <a:lvl1pPr>
              <a:tabLst>
                <a:tab pos="952500" algn="l"/>
              </a:tabLst>
            </a:lvl1pPr>
          </a:lstStyle>
          <a:p>
            <a:r>
              <a:t>Annealing</a:t>
            </a:r>
          </a:p>
        </p:txBody>
      </p:sp>
      <p:grpSp>
        <p:nvGrpSpPr>
          <p:cNvPr id="330" name="Group 330"/>
          <p:cNvGrpSpPr/>
          <p:nvPr/>
        </p:nvGrpSpPr>
        <p:grpSpPr>
          <a:xfrm>
            <a:off x="5532275" y="4566632"/>
            <a:ext cx="6323607" cy="4415397"/>
            <a:chOff x="0" y="0"/>
            <a:chExt cx="6323605" cy="4415395"/>
          </a:xfrm>
        </p:grpSpPr>
        <p:pic>
          <p:nvPicPr>
            <p:cNvPr id="311" name="Ligation-2 OHT 6.pdf"/>
            <p:cNvPicPr>
              <a:picLocks noChangeAspect="1"/>
            </p:cNvPicPr>
            <p:nvPr/>
          </p:nvPicPr>
          <p:blipFill>
            <a:blip r:embed="rId2">
              <a:extLst/>
            </a:blip>
            <a:stretch>
              <a:fillRect/>
            </a:stretch>
          </p:blipFill>
          <p:spPr>
            <a:xfrm>
              <a:off x="3859805" y="0"/>
              <a:ext cx="2463801" cy="3974344"/>
            </a:xfrm>
            <a:prstGeom prst="rect">
              <a:avLst/>
            </a:prstGeom>
            <a:ln w="12700" cap="flat">
              <a:noFill/>
              <a:miter lim="400000"/>
            </a:ln>
            <a:effectLst/>
          </p:spPr>
        </p:pic>
        <p:pic>
          <p:nvPicPr>
            <p:cNvPr id="312" name="Ligation-1 OHT 1.pdf"/>
            <p:cNvPicPr>
              <a:picLocks noChangeAspect="1"/>
            </p:cNvPicPr>
            <p:nvPr/>
          </p:nvPicPr>
          <p:blipFill>
            <a:blip r:embed="rId3">
              <a:extLst/>
            </a:blip>
            <a:stretch>
              <a:fillRect/>
            </a:stretch>
          </p:blipFill>
          <p:spPr>
            <a:xfrm>
              <a:off x="2614106" y="21747"/>
              <a:ext cx="2781301" cy="4393649"/>
            </a:xfrm>
            <a:prstGeom prst="rect">
              <a:avLst/>
            </a:prstGeom>
            <a:ln w="12700" cap="flat">
              <a:noFill/>
              <a:miter lim="400000"/>
            </a:ln>
            <a:effectLst/>
          </p:spPr>
        </p:pic>
        <p:grpSp>
          <p:nvGrpSpPr>
            <p:cNvPr id="329" name="Group 329"/>
            <p:cNvGrpSpPr/>
            <p:nvPr/>
          </p:nvGrpSpPr>
          <p:grpSpPr>
            <a:xfrm>
              <a:off x="0" y="66431"/>
              <a:ext cx="5753472" cy="4127904"/>
              <a:chOff x="0" y="0"/>
              <a:chExt cx="5753471" cy="4127902"/>
            </a:xfrm>
          </p:grpSpPr>
          <p:sp>
            <p:nvSpPr>
              <p:cNvPr id="313" name="Shape 313"/>
              <p:cNvSpPr/>
              <p:nvPr/>
            </p:nvSpPr>
            <p:spPr>
              <a:xfrm flipH="1" flipV="1">
                <a:off x="0" y="354180"/>
                <a:ext cx="3298187" cy="2"/>
              </a:xfrm>
              <a:prstGeom prst="line">
                <a:avLst/>
              </a:prstGeom>
              <a:noFill/>
              <a:ln w="1016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328" name="Group 328"/>
              <p:cNvGrpSpPr/>
              <p:nvPr/>
            </p:nvGrpSpPr>
            <p:grpSpPr>
              <a:xfrm>
                <a:off x="3090219" y="-1"/>
                <a:ext cx="2663253" cy="4127904"/>
                <a:chOff x="0" y="0"/>
                <a:chExt cx="2663252" cy="4127902"/>
              </a:xfrm>
            </p:grpSpPr>
            <p:sp>
              <p:nvSpPr>
                <p:cNvPr id="314" name="Shape 314"/>
                <p:cNvSpPr/>
                <p:nvPr/>
              </p:nvSpPr>
              <p:spPr>
                <a:xfrm>
                  <a:off x="0" y="1776554"/>
                  <a:ext cx="1104900"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100"/>
                    </a:lnSpc>
                    <a:tabLst>
                      <a:tab pos="520700" algn="l"/>
                    </a:tabLst>
                  </a:pPr>
                  <a:r>
                    <a:rPr b="1">
                      <a:solidFill>
                        <a:srgbClr val="201B17"/>
                      </a:solidFill>
                    </a:rPr>
                    <a:t>Plasmid DNA </a:t>
                  </a:r>
                  <a:r>
                    <a:rPr>
                      <a:solidFill>
                        <a:srgbClr val="201B17"/>
                      </a:solidFill>
                    </a:rPr>
                    <a:t>fragment</a:t>
                  </a:r>
                </a:p>
              </p:txBody>
            </p:sp>
            <p:sp>
              <p:nvSpPr>
                <p:cNvPr id="315" name="Shape 315"/>
                <p:cNvSpPr/>
                <p:nvPr/>
              </p:nvSpPr>
              <p:spPr>
                <a:xfrm>
                  <a:off x="1583752" y="1776554"/>
                  <a:ext cx="1079501"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r">
                    <a:lnSpc>
                      <a:spcPts val="2100"/>
                    </a:lnSpc>
                    <a:tabLst>
                      <a:tab pos="520700" algn="l"/>
                    </a:tabLst>
                  </a:pPr>
                  <a:r>
                    <a:rPr b="1">
                      <a:solidFill>
                        <a:srgbClr val="201B17"/>
                      </a:solidFill>
                    </a:rPr>
                    <a:t>Foreign DNA</a:t>
                  </a:r>
                  <a:r>
                    <a:rPr>
                      <a:solidFill>
                        <a:srgbClr val="201B17"/>
                      </a:solidFill>
                    </a:rPr>
                    <a:t> fragment</a:t>
                  </a:r>
                </a:p>
              </p:txBody>
            </p:sp>
            <p:sp>
              <p:nvSpPr>
                <p:cNvPr id="316" name="Shape 316"/>
                <p:cNvSpPr/>
                <p:nvPr/>
              </p:nvSpPr>
              <p:spPr>
                <a:xfrm rot="20493904">
                  <a:off x="772926" y="110565"/>
                  <a:ext cx="189254"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17" name="Shape 317"/>
                <p:cNvSpPr/>
                <p:nvPr/>
              </p:nvSpPr>
              <p:spPr>
                <a:xfrm rot="20921404">
                  <a:off x="1137940" y="15932"/>
                  <a:ext cx="189255"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18" name="Shape 318"/>
                <p:cNvSpPr/>
                <p:nvPr/>
              </p:nvSpPr>
              <p:spPr>
                <a:xfrm rot="163577">
                  <a:off x="1475940" y="16727"/>
                  <a:ext cx="162163"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19" name="Shape 319"/>
                <p:cNvSpPr/>
                <p:nvPr/>
              </p:nvSpPr>
              <p:spPr>
                <a:xfrm rot="803549">
                  <a:off x="1800397" y="84323"/>
                  <a:ext cx="162164"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20" name="Shape 320"/>
                <p:cNvSpPr/>
                <p:nvPr/>
              </p:nvSpPr>
              <p:spPr>
                <a:xfrm rot="1424969">
                  <a:off x="2178562" y="236170"/>
                  <a:ext cx="189255"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C</a:t>
                  </a:r>
                </a:p>
              </p:txBody>
            </p:sp>
            <p:sp>
              <p:nvSpPr>
                <p:cNvPr id="321" name="Shape 321"/>
                <p:cNvSpPr/>
                <p:nvPr/>
              </p:nvSpPr>
              <p:spPr>
                <a:xfrm rot="1342808">
                  <a:off x="986774" y="3299423"/>
                  <a:ext cx="189254" cy="270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22" name="Shape 322"/>
                <p:cNvSpPr/>
                <p:nvPr/>
              </p:nvSpPr>
              <p:spPr>
                <a:xfrm rot="149372">
                  <a:off x="1219055" y="3314580"/>
                  <a:ext cx="189254"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23" name="Shape 323"/>
                <p:cNvSpPr/>
                <p:nvPr/>
              </p:nvSpPr>
              <p:spPr>
                <a:xfrm rot="21189432">
                  <a:off x="1462421" y="3328894"/>
                  <a:ext cx="162163"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24" name="Shape 324"/>
                <p:cNvSpPr/>
                <p:nvPr/>
              </p:nvSpPr>
              <p:spPr>
                <a:xfrm rot="20412068">
                  <a:off x="1705764" y="3261298"/>
                  <a:ext cx="162164"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25" name="Shape 325"/>
                <p:cNvSpPr/>
                <p:nvPr/>
              </p:nvSpPr>
              <p:spPr>
                <a:xfrm rot="19553130">
                  <a:off x="1935219" y="3169803"/>
                  <a:ext cx="189254"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C</a:t>
                  </a:r>
                </a:p>
              </p:txBody>
            </p:sp>
            <p:sp>
              <p:nvSpPr>
                <p:cNvPr id="326" name="Shape 326"/>
                <p:cNvSpPr/>
                <p:nvPr/>
              </p:nvSpPr>
              <p:spPr>
                <a:xfrm rot="1673837">
                  <a:off x="1921134" y="877756"/>
                  <a:ext cx="202800"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G</a:t>
                  </a:r>
                </a:p>
              </p:txBody>
            </p:sp>
            <p:sp>
              <p:nvSpPr>
                <p:cNvPr id="327" name="Shape 327"/>
                <p:cNvSpPr/>
                <p:nvPr/>
              </p:nvSpPr>
              <p:spPr>
                <a:xfrm rot="19795886">
                  <a:off x="2150957" y="3824909"/>
                  <a:ext cx="202800" cy="270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G</a:t>
                  </a:r>
                </a:p>
              </p:txBody>
            </p:sp>
          </p:grpSp>
        </p:grpSp>
      </p:grpSp>
      <p:grpSp>
        <p:nvGrpSpPr>
          <p:cNvPr id="337" name="Group 337"/>
          <p:cNvGrpSpPr/>
          <p:nvPr/>
        </p:nvGrpSpPr>
        <p:grpSpPr>
          <a:xfrm>
            <a:off x="1148918" y="4797967"/>
            <a:ext cx="4548740" cy="3539356"/>
            <a:chOff x="0" y="0"/>
            <a:chExt cx="4548738" cy="3539354"/>
          </a:xfrm>
        </p:grpSpPr>
        <p:pic>
          <p:nvPicPr>
            <p:cNvPr id="331" name="Ligation-2 OHT 3.pdf"/>
            <p:cNvPicPr>
              <a:picLocks noChangeAspect="1"/>
            </p:cNvPicPr>
            <p:nvPr/>
          </p:nvPicPr>
          <p:blipFill>
            <a:blip r:embed="rId4">
              <a:extLst/>
            </a:blip>
            <a:stretch>
              <a:fillRect/>
            </a:stretch>
          </p:blipFill>
          <p:spPr>
            <a:xfrm>
              <a:off x="378957" y="764632"/>
              <a:ext cx="4169782" cy="1384301"/>
            </a:xfrm>
            <a:prstGeom prst="rect">
              <a:avLst/>
            </a:prstGeom>
            <a:ln w="12700" cap="flat">
              <a:noFill/>
              <a:miter lim="400000"/>
            </a:ln>
            <a:effectLst/>
          </p:spPr>
        </p:pic>
        <p:grpSp>
          <p:nvGrpSpPr>
            <p:cNvPr id="336" name="Group 336"/>
            <p:cNvGrpSpPr/>
            <p:nvPr/>
          </p:nvGrpSpPr>
          <p:grpSpPr>
            <a:xfrm>
              <a:off x="0" y="0"/>
              <a:ext cx="4355696" cy="3539355"/>
              <a:chOff x="0" y="0"/>
              <a:chExt cx="4355695" cy="3539354"/>
            </a:xfrm>
          </p:grpSpPr>
          <p:sp>
            <p:nvSpPr>
              <p:cNvPr id="332" name="Shape 332"/>
              <p:cNvSpPr/>
              <p:nvPr/>
            </p:nvSpPr>
            <p:spPr>
              <a:xfrm>
                <a:off x="532995" y="0"/>
                <a:ext cx="3822701" cy="419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3100"/>
                  </a:lnSpc>
                  <a:tabLst>
                    <a:tab pos="520700" algn="l"/>
                  </a:tabLst>
                  <a:defRPr sz="2400" b="1">
                    <a:solidFill>
                      <a:srgbClr val="201B17"/>
                    </a:solidFill>
                  </a:defRPr>
                </a:lvl1pPr>
              </a:lstStyle>
              <a:p>
                <a:pPr>
                  <a:defRPr>
                    <a:solidFill>
                      <a:srgbClr val="006994"/>
                    </a:solidFill>
                  </a:defRPr>
                </a:pPr>
                <a:r>
                  <a:rPr>
                    <a:solidFill>
                      <a:srgbClr val="201B17"/>
                    </a:solidFill>
                  </a:rPr>
                  <a:t>Detail of Restriction Site</a:t>
                </a:r>
              </a:p>
            </p:txBody>
          </p:sp>
          <p:sp>
            <p:nvSpPr>
              <p:cNvPr id="333" name="Shape 333"/>
              <p:cNvSpPr/>
              <p:nvPr/>
            </p:nvSpPr>
            <p:spPr>
              <a:xfrm>
                <a:off x="0" y="2612254"/>
                <a:ext cx="2540000" cy="927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200"/>
                  </a:lnSpc>
                  <a:tabLst>
                    <a:tab pos="520700" algn="l"/>
                  </a:tabLst>
                </a:pPr>
                <a:r>
                  <a:rPr>
                    <a:solidFill>
                      <a:srgbClr val="201B17"/>
                    </a:solidFill>
                  </a:rPr>
                  <a:t>Restriction sites on the fragments are attracted by </a:t>
                </a:r>
                <a:r>
                  <a:rPr b="1">
                    <a:solidFill>
                      <a:srgbClr val="201B17"/>
                    </a:solidFill>
                  </a:rPr>
                  <a:t>base pairing</a:t>
                </a:r>
                <a:r>
                  <a:rPr>
                    <a:solidFill>
                      <a:srgbClr val="201B17"/>
                    </a:solidFill>
                  </a:rPr>
                  <a:t> only</a:t>
                </a:r>
              </a:p>
            </p:txBody>
          </p:sp>
          <p:sp>
            <p:nvSpPr>
              <p:cNvPr id="334" name="Shape 334"/>
              <p:cNvSpPr/>
              <p:nvPr/>
            </p:nvSpPr>
            <p:spPr>
              <a:xfrm>
                <a:off x="2823447" y="2710786"/>
                <a:ext cx="1409701" cy="800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a:solidFill>
                      <a:srgbClr val="201B17"/>
                    </a:solidFill>
                  </a:defRPr>
                </a:lvl1pPr>
              </a:lstStyle>
              <a:p>
                <a:pPr>
                  <a:defRPr>
                    <a:solidFill>
                      <a:srgbClr val="006994"/>
                    </a:solidFill>
                  </a:defRPr>
                </a:pPr>
                <a:r>
                  <a:rPr>
                    <a:solidFill>
                      <a:srgbClr val="201B17"/>
                    </a:solidFill>
                  </a:rPr>
                  <a:t>Gap in DNA molecule’s ‘backbone’</a:t>
                </a:r>
              </a:p>
            </p:txBody>
          </p:sp>
          <p:sp>
            <p:nvSpPr>
              <p:cNvPr id="335" name="Shape 335"/>
              <p:cNvSpPr/>
              <p:nvPr/>
            </p:nvSpPr>
            <p:spPr>
              <a:xfrm>
                <a:off x="3124932" y="2212383"/>
                <a:ext cx="1" cy="351463"/>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sp>
        <p:nvSpPr>
          <p:cNvPr id="338" name="Shape 338"/>
          <p:cNvSpPr>
            <a:spLocks noGrp="1"/>
          </p:cNvSpPr>
          <p:nvPr>
            <p:ph type="body" sz="half" idx="1"/>
          </p:nvPr>
        </p:nvSpPr>
        <p:spPr>
          <a:xfrm>
            <a:off x="368300" y="1790700"/>
            <a:ext cx="11572756" cy="2386092"/>
          </a:xfrm>
          <a:prstGeom prst="rect">
            <a:avLst/>
          </a:prstGeom>
        </p:spPr>
        <p:txBody>
          <a:bodyPr/>
          <a:lstStyle/>
          <a:p>
            <a:pPr>
              <a:tabLst>
                <a:tab pos="1016000" algn="l"/>
              </a:tabLst>
            </a:pPr>
            <a:r>
              <a:t>When the two matching “sticky ends” come together, they join by base pairing. This process is called annealing.</a:t>
            </a:r>
          </a:p>
          <a:p>
            <a:pPr lvl="1">
              <a:tabLst>
                <a:tab pos="1485900" algn="l"/>
              </a:tabLst>
            </a:pPr>
            <a:r>
              <a:t>This can allow DNA fragments from a different source, perhaps a plasmid, to be joined to the DNA fragment.</a:t>
            </a:r>
          </a:p>
          <a:p>
            <a:pPr lvl="1">
              <a:tabLst>
                <a:tab pos="1485900" algn="l"/>
              </a:tabLst>
            </a:pPr>
            <a:r>
              <a:t>The joined fragments will usually form either a linear molecule or a circular one, as shown here for a plasmid.</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3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3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3" animBg="1" advAuto="0"/>
      <p:bldP spid="337" grpId="2" animBg="1" advAuto="0"/>
      <p:bldP spid="338"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p:cNvSpPr>
          <p:nvPr>
            <p:ph type="title"/>
          </p:nvPr>
        </p:nvSpPr>
        <p:spPr>
          <a:prstGeom prst="rect">
            <a:avLst/>
          </a:prstGeom>
        </p:spPr>
        <p:txBody>
          <a:bodyPr/>
          <a:lstStyle>
            <a:lvl1pPr>
              <a:tabLst>
                <a:tab pos="952500" algn="l"/>
              </a:tabLst>
            </a:lvl1pPr>
          </a:lstStyle>
          <a:p>
            <a:r>
              <a:t>Recombinant DNA Plasmid</a:t>
            </a:r>
          </a:p>
        </p:txBody>
      </p:sp>
      <p:grpSp>
        <p:nvGrpSpPr>
          <p:cNvPr id="347" name="Group 347"/>
          <p:cNvGrpSpPr/>
          <p:nvPr/>
        </p:nvGrpSpPr>
        <p:grpSpPr>
          <a:xfrm>
            <a:off x="1467773" y="4480467"/>
            <a:ext cx="4289509" cy="3437763"/>
            <a:chOff x="0" y="0"/>
            <a:chExt cx="4289508" cy="3437762"/>
          </a:xfrm>
        </p:grpSpPr>
        <p:pic>
          <p:nvPicPr>
            <p:cNvPr id="341" name="Ligation-2 OHT 3.pdf"/>
            <p:cNvPicPr>
              <a:picLocks noChangeAspect="1"/>
            </p:cNvPicPr>
            <p:nvPr/>
          </p:nvPicPr>
          <p:blipFill>
            <a:blip r:embed="rId2">
              <a:extLst/>
            </a:blip>
            <a:stretch>
              <a:fillRect/>
            </a:stretch>
          </p:blipFill>
          <p:spPr>
            <a:xfrm>
              <a:off x="119726" y="815432"/>
              <a:ext cx="4169783" cy="1384301"/>
            </a:xfrm>
            <a:prstGeom prst="rect">
              <a:avLst/>
            </a:prstGeom>
            <a:ln w="12700" cap="flat">
              <a:noFill/>
              <a:miter lim="400000"/>
            </a:ln>
            <a:effectLst/>
          </p:spPr>
        </p:pic>
        <p:grpSp>
          <p:nvGrpSpPr>
            <p:cNvPr id="346" name="Group 346"/>
            <p:cNvGrpSpPr/>
            <p:nvPr/>
          </p:nvGrpSpPr>
          <p:grpSpPr>
            <a:xfrm>
              <a:off x="0" y="0"/>
              <a:ext cx="4114378" cy="3437763"/>
              <a:chOff x="0" y="0"/>
              <a:chExt cx="4114377" cy="3437762"/>
            </a:xfrm>
          </p:grpSpPr>
          <p:sp>
            <p:nvSpPr>
              <p:cNvPr id="342" name="Shape 342"/>
              <p:cNvSpPr/>
              <p:nvPr/>
            </p:nvSpPr>
            <p:spPr>
              <a:xfrm>
                <a:off x="273764" y="0"/>
                <a:ext cx="3822701" cy="419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3100"/>
                  </a:lnSpc>
                  <a:tabLst>
                    <a:tab pos="520700" algn="l"/>
                  </a:tabLst>
                  <a:defRPr sz="2400" b="1">
                    <a:solidFill>
                      <a:srgbClr val="201B17"/>
                    </a:solidFill>
                  </a:defRPr>
                </a:lvl1pPr>
              </a:lstStyle>
              <a:p>
                <a:pPr>
                  <a:defRPr>
                    <a:solidFill>
                      <a:srgbClr val="006994"/>
                    </a:solidFill>
                  </a:defRPr>
                </a:pPr>
                <a:r>
                  <a:rPr>
                    <a:solidFill>
                      <a:srgbClr val="201B17"/>
                    </a:solidFill>
                  </a:rPr>
                  <a:t>Detail of restriction site</a:t>
                </a:r>
              </a:p>
            </p:txBody>
          </p:sp>
          <p:sp>
            <p:nvSpPr>
              <p:cNvPr id="343" name="Shape 343"/>
              <p:cNvSpPr/>
              <p:nvPr/>
            </p:nvSpPr>
            <p:spPr>
              <a:xfrm>
                <a:off x="0" y="2523362"/>
                <a:ext cx="1917700"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pPr>
                <a:r>
                  <a:rPr>
                    <a:solidFill>
                      <a:srgbClr val="201B17"/>
                    </a:solidFill>
                  </a:rPr>
                  <a:t>Fragments linked permanently by </a:t>
                </a:r>
                <a:r>
                  <a:rPr b="1">
                    <a:solidFill>
                      <a:srgbClr val="201B17"/>
                    </a:solidFill>
                  </a:rPr>
                  <a:t>DNA ligase</a:t>
                </a:r>
              </a:p>
            </p:txBody>
          </p:sp>
          <p:sp>
            <p:nvSpPr>
              <p:cNvPr id="344" name="Shape 344"/>
              <p:cNvSpPr/>
              <p:nvPr/>
            </p:nvSpPr>
            <p:spPr>
              <a:xfrm>
                <a:off x="2501477" y="2755055"/>
                <a:ext cx="1612901"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201B17"/>
                    </a:solidFill>
                  </a:defRPr>
                </a:lvl1pPr>
              </a:lstStyle>
              <a:p>
                <a:pPr>
                  <a:defRPr>
                    <a:solidFill>
                      <a:srgbClr val="006994"/>
                    </a:solidFill>
                  </a:defRPr>
                </a:pPr>
                <a:r>
                  <a:rPr>
                    <a:solidFill>
                      <a:srgbClr val="201B17"/>
                    </a:solidFill>
                  </a:rPr>
                  <a:t>No break in DNA molecule</a:t>
                </a:r>
              </a:p>
            </p:txBody>
          </p:sp>
          <p:sp>
            <p:nvSpPr>
              <p:cNvPr id="345" name="Shape 345"/>
              <p:cNvSpPr/>
              <p:nvPr/>
            </p:nvSpPr>
            <p:spPr>
              <a:xfrm>
                <a:off x="2865702" y="2263183"/>
                <a:ext cx="1" cy="351463"/>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sp>
        <p:nvSpPr>
          <p:cNvPr id="348" name="Shape 348"/>
          <p:cNvSpPr>
            <a:spLocks noGrp="1"/>
          </p:cNvSpPr>
          <p:nvPr>
            <p:ph type="body" sz="quarter" idx="1"/>
          </p:nvPr>
        </p:nvSpPr>
        <p:spPr>
          <a:xfrm>
            <a:off x="368300" y="1790700"/>
            <a:ext cx="10554772" cy="1667312"/>
          </a:xfrm>
          <a:prstGeom prst="rect">
            <a:avLst/>
          </a:prstGeom>
        </p:spPr>
        <p:txBody>
          <a:bodyPr/>
          <a:lstStyle>
            <a:lvl1pPr marL="345600" indent="-345600">
              <a:tabLst>
                <a:tab pos="1016000" algn="l"/>
              </a:tabLst>
            </a:lvl1pPr>
            <a:lvl2pPr marL="680000" indent="-320000">
              <a:tabLst>
                <a:tab pos="1485900" algn="l"/>
              </a:tabLst>
            </a:lvl2pPr>
          </a:lstStyle>
          <a:p>
            <a:r>
              <a:t>The fragments of DNA are joined together by the enzyme DNA ligase, producing a molecule of recombinant DNA.</a:t>
            </a:r>
          </a:p>
          <a:p>
            <a:pPr lvl="1"/>
            <a:r>
              <a:t>These combined techniques of using restriction enzymes and ligation are the basic tools of genetic engineering.</a:t>
            </a:r>
          </a:p>
        </p:txBody>
      </p:sp>
      <p:grpSp>
        <p:nvGrpSpPr>
          <p:cNvPr id="384" name="Group 384"/>
          <p:cNvGrpSpPr/>
          <p:nvPr/>
        </p:nvGrpSpPr>
        <p:grpSpPr>
          <a:xfrm>
            <a:off x="5621856" y="3886306"/>
            <a:ext cx="7141877" cy="5449847"/>
            <a:chOff x="0" y="0"/>
            <a:chExt cx="7141876" cy="5449845"/>
          </a:xfrm>
        </p:grpSpPr>
        <p:sp>
          <p:nvSpPr>
            <p:cNvPr id="349" name="Shape 349"/>
            <p:cNvSpPr/>
            <p:nvPr/>
          </p:nvSpPr>
          <p:spPr>
            <a:xfrm>
              <a:off x="3320080" y="3578810"/>
              <a:ext cx="1257873" cy="1365995"/>
            </a:xfrm>
            <a:custGeom>
              <a:avLst/>
              <a:gdLst/>
              <a:ahLst/>
              <a:cxnLst>
                <a:cxn ang="0">
                  <a:pos x="wd2" y="hd2"/>
                </a:cxn>
                <a:cxn ang="5400000">
                  <a:pos x="wd2" y="hd2"/>
                </a:cxn>
                <a:cxn ang="10800000">
                  <a:pos x="wd2" y="hd2"/>
                </a:cxn>
                <a:cxn ang="16200000">
                  <a:pos x="wd2" y="hd2"/>
                </a:cxn>
              </a:cxnLst>
              <a:rect l="0" t="0" r="r" b="b"/>
              <a:pathLst>
                <a:path w="20921" h="18890" extrusionOk="0">
                  <a:moveTo>
                    <a:pt x="11169" y="91"/>
                  </a:moveTo>
                  <a:cubicBezTo>
                    <a:pt x="4850" y="-737"/>
                    <a:pt x="5727" y="4294"/>
                    <a:pt x="4692" y="5788"/>
                  </a:cubicBezTo>
                  <a:cubicBezTo>
                    <a:pt x="3460" y="7569"/>
                    <a:pt x="1298" y="7477"/>
                    <a:pt x="14" y="10480"/>
                  </a:cubicBezTo>
                  <a:cubicBezTo>
                    <a:pt x="-179" y="10931"/>
                    <a:pt x="1518" y="20863"/>
                    <a:pt x="10450" y="18537"/>
                  </a:cubicBezTo>
                  <a:cubicBezTo>
                    <a:pt x="14106" y="17585"/>
                    <a:pt x="11185" y="13629"/>
                    <a:pt x="13386" y="10679"/>
                  </a:cubicBezTo>
                  <a:cubicBezTo>
                    <a:pt x="15839" y="7393"/>
                    <a:pt x="20532" y="9226"/>
                    <a:pt x="20897" y="5888"/>
                  </a:cubicBezTo>
                  <a:cubicBezTo>
                    <a:pt x="21421" y="1086"/>
                    <a:pt x="13128" y="348"/>
                    <a:pt x="11169" y="91"/>
                  </a:cubicBezTo>
                  <a:close/>
                </a:path>
              </a:pathLst>
            </a:custGeom>
            <a:solidFill>
              <a:srgbClr val="76D6FF"/>
            </a:solidFill>
            <a:ln w="6350" cap="flat">
              <a:solidFill>
                <a:srgbClr val="000000"/>
              </a:solidFill>
              <a:prstDash val="solid"/>
              <a:miter lim="400000"/>
              <a:headEnd type="stealth" w="med" len="med"/>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sp>
          <p:nvSpPr>
            <p:cNvPr id="350" name="Shape 350"/>
            <p:cNvSpPr/>
            <p:nvPr/>
          </p:nvSpPr>
          <p:spPr>
            <a:xfrm rot="10800000">
              <a:off x="4336079" y="213310"/>
              <a:ext cx="1257872" cy="1365995"/>
            </a:xfrm>
            <a:custGeom>
              <a:avLst/>
              <a:gdLst/>
              <a:ahLst/>
              <a:cxnLst>
                <a:cxn ang="0">
                  <a:pos x="wd2" y="hd2"/>
                </a:cxn>
                <a:cxn ang="5400000">
                  <a:pos x="wd2" y="hd2"/>
                </a:cxn>
                <a:cxn ang="10800000">
                  <a:pos x="wd2" y="hd2"/>
                </a:cxn>
                <a:cxn ang="16200000">
                  <a:pos x="wd2" y="hd2"/>
                </a:cxn>
              </a:cxnLst>
              <a:rect l="0" t="0" r="r" b="b"/>
              <a:pathLst>
                <a:path w="20921" h="18890" extrusionOk="0">
                  <a:moveTo>
                    <a:pt x="11169" y="91"/>
                  </a:moveTo>
                  <a:cubicBezTo>
                    <a:pt x="4850" y="-737"/>
                    <a:pt x="5727" y="4294"/>
                    <a:pt x="4692" y="5788"/>
                  </a:cubicBezTo>
                  <a:cubicBezTo>
                    <a:pt x="3460" y="7569"/>
                    <a:pt x="1298" y="7477"/>
                    <a:pt x="14" y="10480"/>
                  </a:cubicBezTo>
                  <a:cubicBezTo>
                    <a:pt x="-179" y="10931"/>
                    <a:pt x="1518" y="20863"/>
                    <a:pt x="10450" y="18537"/>
                  </a:cubicBezTo>
                  <a:cubicBezTo>
                    <a:pt x="14106" y="17585"/>
                    <a:pt x="11185" y="13629"/>
                    <a:pt x="13386" y="10679"/>
                  </a:cubicBezTo>
                  <a:cubicBezTo>
                    <a:pt x="15839" y="7393"/>
                    <a:pt x="20532" y="9226"/>
                    <a:pt x="20897" y="5888"/>
                  </a:cubicBezTo>
                  <a:cubicBezTo>
                    <a:pt x="21421" y="1086"/>
                    <a:pt x="13128" y="348"/>
                    <a:pt x="11169" y="91"/>
                  </a:cubicBezTo>
                  <a:close/>
                </a:path>
              </a:pathLst>
            </a:custGeom>
            <a:solidFill>
              <a:srgbClr val="76D6FF"/>
            </a:solidFill>
            <a:ln w="6350" cap="flat">
              <a:solidFill>
                <a:srgbClr val="000000"/>
              </a:solidFill>
              <a:prstDash val="solid"/>
              <a:miter lim="400000"/>
              <a:headEnd type="stealth" w="med" len="med"/>
            </a:ln>
            <a:effectLst/>
          </p:spPr>
          <p:txBody>
            <a:bodyPr wrap="square" lIns="50800" tIns="50800" rIns="50800" bIns="50800" numCol="1" anchor="t">
              <a:noAutofit/>
            </a:bodyPr>
            <a:lstStyle/>
            <a:p>
              <a:pPr>
                <a:lnSpc>
                  <a:spcPts val="3300"/>
                </a:lnSpc>
                <a:tabLst>
                  <a:tab pos="520700" algn="l"/>
                </a:tabLst>
                <a:defRPr sz="2800">
                  <a:solidFill>
                    <a:srgbClr val="483F36"/>
                  </a:solidFill>
                  <a:latin typeface="Hoefler Text"/>
                  <a:ea typeface="Hoefler Text"/>
                  <a:cs typeface="Hoefler Text"/>
                  <a:sym typeface="Hoefler Text"/>
                </a:defRPr>
              </a:pPr>
              <a:endParaRPr/>
            </a:p>
          </p:txBody>
        </p:sp>
        <p:grpSp>
          <p:nvGrpSpPr>
            <p:cNvPr id="355" name="Group 355"/>
            <p:cNvGrpSpPr/>
            <p:nvPr/>
          </p:nvGrpSpPr>
          <p:grpSpPr>
            <a:xfrm>
              <a:off x="118543" y="0"/>
              <a:ext cx="7023334" cy="5449846"/>
              <a:chOff x="0" y="0"/>
              <a:chExt cx="7023332" cy="5449845"/>
            </a:xfrm>
          </p:grpSpPr>
          <p:sp>
            <p:nvSpPr>
              <p:cNvPr id="351" name="Shape 351"/>
              <p:cNvSpPr/>
              <p:nvPr/>
            </p:nvSpPr>
            <p:spPr>
              <a:xfrm>
                <a:off x="5727932" y="0"/>
                <a:ext cx="1295401" cy="292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DNA ligase</a:t>
                </a:r>
              </a:p>
            </p:txBody>
          </p:sp>
          <p:sp>
            <p:nvSpPr>
              <p:cNvPr id="352" name="Shape 352"/>
              <p:cNvSpPr/>
              <p:nvPr/>
            </p:nvSpPr>
            <p:spPr>
              <a:xfrm>
                <a:off x="0" y="4459245"/>
                <a:ext cx="2730500"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defRPr>
                    <a:solidFill>
                      <a:srgbClr val="000000"/>
                    </a:solidFill>
                  </a:defRPr>
                </a:pPr>
                <a:r>
                  <a:t>The fragments are able to join together under the influence of</a:t>
                </a:r>
                <a:r>
                  <a:rPr b="1"/>
                  <a:t> </a:t>
                </a:r>
                <a:r>
                  <a:t>DNA ligase. </a:t>
                </a:r>
              </a:p>
            </p:txBody>
          </p:sp>
          <p:sp>
            <p:nvSpPr>
              <p:cNvPr id="353" name="Shape 353"/>
              <p:cNvSpPr/>
              <p:nvPr/>
            </p:nvSpPr>
            <p:spPr>
              <a:xfrm flipV="1">
                <a:off x="5169958" y="177693"/>
                <a:ext cx="536576" cy="20225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54" name="Shape 354"/>
              <p:cNvSpPr/>
              <p:nvPr/>
            </p:nvSpPr>
            <p:spPr>
              <a:xfrm flipH="1">
                <a:off x="2689335" y="4563426"/>
                <a:ext cx="527999" cy="14073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381" name="Group 381"/>
            <p:cNvGrpSpPr/>
            <p:nvPr/>
          </p:nvGrpSpPr>
          <p:grpSpPr>
            <a:xfrm>
              <a:off x="3312043" y="208294"/>
              <a:ext cx="2272398" cy="4709463"/>
              <a:chOff x="0" y="0"/>
              <a:chExt cx="2272397" cy="4709462"/>
            </a:xfrm>
          </p:grpSpPr>
          <p:sp>
            <p:nvSpPr>
              <p:cNvPr id="356" name="Shape 356"/>
              <p:cNvSpPr/>
              <p:nvPr/>
            </p:nvSpPr>
            <p:spPr>
              <a:xfrm rot="19795884">
                <a:off x="58477" y="276638"/>
                <a:ext cx="219250"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G</a:t>
                </a:r>
              </a:p>
            </p:txBody>
          </p:sp>
          <p:sp>
            <p:nvSpPr>
              <p:cNvPr id="357" name="Shape 357"/>
              <p:cNvSpPr/>
              <p:nvPr/>
            </p:nvSpPr>
            <p:spPr>
              <a:xfrm rot="20493904">
                <a:off x="497933" y="119535"/>
                <a:ext cx="204606"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58" name="Shape 358"/>
              <p:cNvSpPr/>
              <p:nvPr/>
            </p:nvSpPr>
            <p:spPr>
              <a:xfrm rot="20921404">
                <a:off x="892557" y="17224"/>
                <a:ext cx="204606"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59" name="Shape 359"/>
              <p:cNvSpPr/>
              <p:nvPr/>
            </p:nvSpPr>
            <p:spPr>
              <a:xfrm rot="163577">
                <a:off x="1257974" y="18085"/>
                <a:ext cx="175318"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60" name="Shape 360"/>
              <p:cNvSpPr/>
              <p:nvPr/>
            </p:nvSpPr>
            <p:spPr>
              <a:xfrm rot="803549">
                <a:off x="1608751" y="91163"/>
                <a:ext cx="175319"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61" name="Shape 361"/>
              <p:cNvSpPr/>
              <p:nvPr/>
            </p:nvSpPr>
            <p:spPr>
              <a:xfrm rot="1424969">
                <a:off x="2017592" y="255328"/>
                <a:ext cx="204607"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C</a:t>
                </a:r>
              </a:p>
            </p:txBody>
          </p:sp>
          <p:sp>
            <p:nvSpPr>
              <p:cNvPr id="362" name="Shape 362"/>
              <p:cNvSpPr/>
              <p:nvPr/>
            </p:nvSpPr>
            <p:spPr>
              <a:xfrm rot="1673837">
                <a:off x="350791" y="3462859"/>
                <a:ext cx="219251"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G</a:t>
                </a:r>
              </a:p>
            </p:txBody>
          </p:sp>
          <p:sp>
            <p:nvSpPr>
              <p:cNvPr id="363" name="Shape 363"/>
              <p:cNvSpPr/>
              <p:nvPr/>
            </p:nvSpPr>
            <p:spPr>
              <a:xfrm rot="1342808">
                <a:off x="687937" y="3539608"/>
                <a:ext cx="204606"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64" name="Shape 364"/>
              <p:cNvSpPr/>
              <p:nvPr/>
            </p:nvSpPr>
            <p:spPr>
              <a:xfrm rot="149372">
                <a:off x="980252" y="3583455"/>
                <a:ext cx="204606"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65" name="Shape 365"/>
              <p:cNvSpPr/>
              <p:nvPr/>
            </p:nvSpPr>
            <p:spPr>
              <a:xfrm rot="21189432">
                <a:off x="1243358" y="3598930"/>
                <a:ext cx="175318"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66" name="Shape 366"/>
              <p:cNvSpPr/>
              <p:nvPr/>
            </p:nvSpPr>
            <p:spPr>
              <a:xfrm rot="20412067">
                <a:off x="1506441" y="3525851"/>
                <a:ext cx="175318" cy="292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67" name="Shape 367"/>
              <p:cNvSpPr/>
              <p:nvPr/>
            </p:nvSpPr>
            <p:spPr>
              <a:xfrm rot="19553130">
                <a:off x="1754510" y="3426934"/>
                <a:ext cx="204607"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C</a:t>
                </a:r>
              </a:p>
            </p:txBody>
          </p:sp>
          <p:sp>
            <p:nvSpPr>
              <p:cNvPr id="368" name="Shape 368"/>
              <p:cNvSpPr/>
              <p:nvPr/>
            </p:nvSpPr>
            <p:spPr>
              <a:xfrm rot="19553130">
                <a:off x="366019" y="971497"/>
                <a:ext cx="204607"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C</a:t>
                </a:r>
              </a:p>
            </p:txBody>
          </p:sp>
          <p:sp>
            <p:nvSpPr>
              <p:cNvPr id="369" name="Shape 369"/>
              <p:cNvSpPr/>
              <p:nvPr/>
            </p:nvSpPr>
            <p:spPr>
              <a:xfrm rot="20412067">
                <a:off x="673347" y="851179"/>
                <a:ext cx="175318"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70" name="Shape 370"/>
              <p:cNvSpPr/>
              <p:nvPr/>
            </p:nvSpPr>
            <p:spPr>
              <a:xfrm rot="20864114">
                <a:off x="936429" y="792717"/>
                <a:ext cx="175318" cy="292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71" name="Shape 371"/>
              <p:cNvSpPr/>
              <p:nvPr/>
            </p:nvSpPr>
            <p:spPr>
              <a:xfrm rot="487808">
                <a:off x="1170255" y="791857"/>
                <a:ext cx="204607" cy="292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72" name="Shape 372"/>
              <p:cNvSpPr/>
              <p:nvPr/>
            </p:nvSpPr>
            <p:spPr>
              <a:xfrm rot="938535">
                <a:off x="1447953" y="821089"/>
                <a:ext cx="204606"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73" name="Shape 373"/>
              <p:cNvSpPr/>
              <p:nvPr/>
            </p:nvSpPr>
            <p:spPr>
              <a:xfrm rot="1673837">
                <a:off x="1739282" y="948960"/>
                <a:ext cx="219250" cy="292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G</a:t>
                </a:r>
              </a:p>
            </p:txBody>
          </p:sp>
          <p:sp>
            <p:nvSpPr>
              <p:cNvPr id="374" name="Shape 374"/>
              <p:cNvSpPr/>
              <p:nvPr/>
            </p:nvSpPr>
            <p:spPr>
              <a:xfrm rot="19795884">
                <a:off x="1987748" y="4135181"/>
                <a:ext cx="219251"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G</a:t>
                </a:r>
              </a:p>
            </p:txBody>
          </p:sp>
          <p:sp>
            <p:nvSpPr>
              <p:cNvPr id="375" name="Shape 375"/>
              <p:cNvSpPr/>
              <p:nvPr/>
            </p:nvSpPr>
            <p:spPr>
              <a:xfrm rot="20386509">
                <a:off x="1652573" y="4343470"/>
                <a:ext cx="204606"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76" name="Shape 376"/>
              <p:cNvSpPr/>
              <p:nvPr/>
            </p:nvSpPr>
            <p:spPr>
              <a:xfrm rot="21398013">
                <a:off x="1214103" y="4401933"/>
                <a:ext cx="204606"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A</a:t>
                </a:r>
              </a:p>
            </p:txBody>
          </p:sp>
          <p:sp>
            <p:nvSpPr>
              <p:cNvPr id="377" name="Shape 377"/>
              <p:cNvSpPr/>
              <p:nvPr/>
            </p:nvSpPr>
            <p:spPr>
              <a:xfrm rot="678594">
                <a:off x="877966" y="4402795"/>
                <a:ext cx="175318"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78" name="Shape 378"/>
              <p:cNvSpPr/>
              <p:nvPr/>
            </p:nvSpPr>
            <p:spPr>
              <a:xfrm rot="1213491">
                <a:off x="512574" y="4329715"/>
                <a:ext cx="175318"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T</a:t>
                </a:r>
              </a:p>
            </p:txBody>
          </p:sp>
          <p:sp>
            <p:nvSpPr>
              <p:cNvPr id="379" name="Shape 379"/>
              <p:cNvSpPr/>
              <p:nvPr/>
            </p:nvSpPr>
            <p:spPr>
              <a:xfrm rot="1424969">
                <a:off x="88321" y="4157717"/>
                <a:ext cx="204606" cy="292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r>
                  <a:t>C</a:t>
                </a:r>
              </a:p>
            </p:txBody>
          </p:sp>
          <p:sp>
            <p:nvSpPr>
              <p:cNvPr id="380" name="Shape 380"/>
              <p:cNvSpPr/>
              <p:nvPr/>
            </p:nvSpPr>
            <p:spPr>
              <a:xfrm>
                <a:off x="102840" y="2037591"/>
                <a:ext cx="2159001" cy="787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3100"/>
                  </a:lnSpc>
                  <a:tabLst>
                    <a:tab pos="520700" algn="l"/>
                  </a:tabLst>
                  <a:defRPr sz="2400" b="1">
                    <a:solidFill>
                      <a:srgbClr val="201B17"/>
                    </a:solidFill>
                  </a:defRPr>
                </a:lvl1pPr>
              </a:lstStyle>
              <a:p>
                <a:pPr>
                  <a:defRPr>
                    <a:solidFill>
                      <a:srgbClr val="006994"/>
                    </a:solidFill>
                  </a:defRPr>
                </a:pPr>
                <a:r>
                  <a:rPr>
                    <a:solidFill>
                      <a:srgbClr val="201B17"/>
                    </a:solidFill>
                  </a:rPr>
                  <a:t>Recombinant plasmid DNA</a:t>
                </a:r>
              </a:p>
            </p:txBody>
          </p:sp>
        </p:grpSp>
        <p:sp>
          <p:nvSpPr>
            <p:cNvPr id="382" name="Shape 382"/>
            <p:cNvSpPr/>
            <p:nvPr/>
          </p:nvSpPr>
          <p:spPr>
            <a:xfrm flipH="1" flipV="1">
              <a:off x="0" y="745337"/>
              <a:ext cx="3268230" cy="2"/>
            </a:xfrm>
            <a:prstGeom prst="line">
              <a:avLst/>
            </a:prstGeom>
            <a:noFill/>
            <a:ln w="1016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383" name="Ligation-2 OHT 7.pdf"/>
            <p:cNvPicPr>
              <a:picLocks noChangeAspect="1"/>
            </p:cNvPicPr>
            <p:nvPr/>
          </p:nvPicPr>
          <p:blipFill>
            <a:blip r:embed="rId3">
              <a:extLst/>
            </a:blip>
            <a:stretch>
              <a:fillRect/>
            </a:stretch>
          </p:blipFill>
          <p:spPr>
            <a:xfrm>
              <a:off x="2417243" y="114193"/>
              <a:ext cx="4078266" cy="4508501"/>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4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3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2" animBg="1" advAuto="0"/>
      <p:bldP spid="348" grpId="1" build="p" bldLvl="5" animBg="1" advAuto="0"/>
      <p:bldP spid="384" grpId="3"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p:cNvSpPr>
          <p:nvPr>
            <p:ph type="title"/>
          </p:nvPr>
        </p:nvSpPr>
        <p:spPr>
          <a:prstGeom prst="rect">
            <a:avLst/>
          </a:prstGeom>
        </p:spPr>
        <p:txBody>
          <a:bodyPr/>
          <a:lstStyle>
            <a:lvl1pPr>
              <a:tabLst>
                <a:tab pos="952500" algn="l"/>
              </a:tabLst>
            </a:lvl1pPr>
          </a:lstStyle>
          <a:p>
            <a:r>
              <a:t>Gel Electrophoresis</a:t>
            </a:r>
          </a:p>
        </p:txBody>
      </p:sp>
      <p:sp>
        <p:nvSpPr>
          <p:cNvPr id="387" name="Shape 387"/>
          <p:cNvSpPr>
            <a:spLocks noGrp="1"/>
          </p:cNvSpPr>
          <p:nvPr>
            <p:ph type="body" sz="half" idx="1"/>
          </p:nvPr>
        </p:nvSpPr>
        <p:spPr>
          <a:xfrm>
            <a:off x="368300" y="1790700"/>
            <a:ext cx="4849496" cy="7513678"/>
          </a:xfrm>
          <a:prstGeom prst="rect">
            <a:avLst/>
          </a:prstGeom>
        </p:spPr>
        <p:txBody>
          <a:bodyPr/>
          <a:lstStyle/>
          <a:p>
            <a:pPr marL="345600" indent="-345600">
              <a:tabLst>
                <a:tab pos="1016000" algn="l"/>
              </a:tabLst>
            </a:pPr>
            <a:r>
              <a:rPr b="1">
                <a:solidFill>
                  <a:srgbClr val="006994"/>
                </a:solidFill>
              </a:rPr>
              <a:t>Gel electrophoresis</a:t>
            </a:r>
            <a:r>
              <a:t> can be used to separate large molecules (including nucleic acids or proteins) on the basis of their size, electric charge, and other physical properties.</a:t>
            </a:r>
          </a:p>
          <a:p>
            <a:pPr marL="680000" lvl="1" indent="-320000">
              <a:tabLst>
                <a:tab pos="1485900" algn="l"/>
              </a:tabLst>
            </a:pPr>
            <a:r>
              <a:t>To prepare DNA for electrophoresis, the DNA is often cut up into smaller pieces. Called a restriction digest, and it produces a range of DNA of different lengths.</a:t>
            </a:r>
          </a:p>
          <a:p>
            <a:pPr marL="680000" lvl="1" indent="-320000">
              <a:tabLst>
                <a:tab pos="1485900" algn="l"/>
              </a:tabLst>
            </a:pPr>
            <a:r>
              <a:t>To carry out electrophoresis, the DNA samples are placed in wells and covered with a buffer solution that gradually dissolves them into solution.</a:t>
            </a:r>
          </a:p>
        </p:txBody>
      </p:sp>
      <p:grpSp>
        <p:nvGrpSpPr>
          <p:cNvPr id="401" name="Group 401"/>
          <p:cNvGrpSpPr/>
          <p:nvPr/>
        </p:nvGrpSpPr>
        <p:grpSpPr>
          <a:xfrm>
            <a:off x="5198649" y="-63500"/>
            <a:ext cx="7666451" cy="9568322"/>
            <a:chOff x="0" y="0"/>
            <a:chExt cx="7666450" cy="9568321"/>
          </a:xfrm>
        </p:grpSpPr>
        <p:pic>
          <p:nvPicPr>
            <p:cNvPr id="388" name="Gel-Electro.png"/>
            <p:cNvPicPr>
              <a:picLocks noChangeAspect="1"/>
            </p:cNvPicPr>
            <p:nvPr/>
          </p:nvPicPr>
          <p:blipFill>
            <a:blip r:embed="rId2">
              <a:extLst/>
            </a:blip>
            <a:srcRect/>
            <a:stretch>
              <a:fillRect/>
            </a:stretch>
          </p:blipFill>
          <p:spPr>
            <a:xfrm>
              <a:off x="46450" y="0"/>
              <a:ext cx="7620001" cy="9029700"/>
            </a:xfrm>
            <a:prstGeom prst="rect">
              <a:avLst/>
            </a:prstGeom>
            <a:ln w="12700" cap="flat">
              <a:noFill/>
              <a:miter lim="400000"/>
            </a:ln>
            <a:effectLst/>
          </p:spPr>
        </p:pic>
        <p:sp>
          <p:nvSpPr>
            <p:cNvPr id="389" name="Shape 389"/>
            <p:cNvSpPr/>
            <p:nvPr/>
          </p:nvSpPr>
          <p:spPr>
            <a:xfrm>
              <a:off x="2451100" y="2004359"/>
              <a:ext cx="2819400"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lvl1pPr>
            </a:lstStyle>
            <a:p>
              <a:r>
                <a:t>Wells into which samples to be analysed are placed.</a:t>
              </a:r>
            </a:p>
          </p:txBody>
        </p:sp>
        <p:sp>
          <p:nvSpPr>
            <p:cNvPr id="390" name="Shape 390"/>
            <p:cNvSpPr/>
            <p:nvPr/>
          </p:nvSpPr>
          <p:spPr>
            <a:xfrm>
              <a:off x="5019674" y="9078979"/>
              <a:ext cx="163830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lvl1pPr>
            </a:lstStyle>
            <a:p>
              <a:r>
                <a:t>Buffer solution</a:t>
              </a:r>
            </a:p>
          </p:txBody>
        </p:sp>
        <p:sp>
          <p:nvSpPr>
            <p:cNvPr id="391" name="Shape 391"/>
            <p:cNvSpPr/>
            <p:nvPr/>
          </p:nvSpPr>
          <p:spPr>
            <a:xfrm>
              <a:off x="1202150" y="2209800"/>
              <a:ext cx="104140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Cathode</a:t>
              </a:r>
            </a:p>
          </p:txBody>
        </p:sp>
        <p:sp>
          <p:nvSpPr>
            <p:cNvPr id="392" name="Shape 392"/>
            <p:cNvSpPr/>
            <p:nvPr/>
          </p:nvSpPr>
          <p:spPr>
            <a:xfrm>
              <a:off x="592550" y="6007100"/>
              <a:ext cx="8381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Anode</a:t>
              </a:r>
            </a:p>
          </p:txBody>
        </p:sp>
        <p:sp>
          <p:nvSpPr>
            <p:cNvPr id="393" name="Shape 393"/>
            <p:cNvSpPr/>
            <p:nvPr/>
          </p:nvSpPr>
          <p:spPr>
            <a:xfrm>
              <a:off x="5346583" y="8699500"/>
              <a:ext cx="118535" cy="3725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94" name="Shape 394"/>
            <p:cNvSpPr/>
            <p:nvPr/>
          </p:nvSpPr>
          <p:spPr>
            <a:xfrm>
              <a:off x="3529374" y="2717800"/>
              <a:ext cx="639899" cy="1115465"/>
            </a:xfrm>
            <a:custGeom>
              <a:avLst/>
              <a:gdLst/>
              <a:ahLst/>
              <a:cxnLst>
                <a:cxn ang="0">
                  <a:pos x="wd2" y="hd2"/>
                </a:cxn>
                <a:cxn ang="5400000">
                  <a:pos x="wd2" y="hd2"/>
                </a:cxn>
                <a:cxn ang="10800000">
                  <a:pos x="wd2" y="hd2"/>
                </a:cxn>
                <a:cxn ang="16200000">
                  <a:pos x="wd2" y="hd2"/>
                </a:cxn>
              </a:cxnLst>
              <a:rect l="0" t="0" r="r" b="b"/>
              <a:pathLst>
                <a:path w="21600" h="21600" extrusionOk="0">
                  <a:moveTo>
                    <a:pt x="0" y="21521"/>
                  </a:moveTo>
                  <a:lnTo>
                    <a:pt x="13756" y="0"/>
                  </a:lnTo>
                  <a:lnTo>
                    <a:pt x="21600" y="21600"/>
                  </a:lnTo>
                </a:path>
              </a:pathLst>
            </a:custGeom>
            <a:noFill/>
            <a:ln w="254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395" name="Shape 395"/>
            <p:cNvSpPr/>
            <p:nvPr/>
          </p:nvSpPr>
          <p:spPr>
            <a:xfrm>
              <a:off x="5550246" y="5869161"/>
              <a:ext cx="59690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0000"/>
                  </a:solidFill>
                </a:defRPr>
              </a:lvl1pPr>
            </a:lstStyle>
            <a:p>
              <a:r>
                <a:t>Gel</a:t>
              </a:r>
            </a:p>
          </p:txBody>
        </p:sp>
        <p:sp>
          <p:nvSpPr>
            <p:cNvPr id="396" name="Shape 396"/>
            <p:cNvSpPr/>
            <p:nvPr/>
          </p:nvSpPr>
          <p:spPr>
            <a:xfrm>
              <a:off x="0" y="5128559"/>
              <a:ext cx="1663700" cy="317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lvl1pPr>
            </a:lstStyle>
            <a:p>
              <a:r>
                <a:t>Plastic frame</a:t>
              </a:r>
            </a:p>
          </p:txBody>
        </p:sp>
        <p:sp>
          <p:nvSpPr>
            <p:cNvPr id="397" name="Shape 397"/>
            <p:cNvSpPr/>
            <p:nvPr/>
          </p:nvSpPr>
          <p:spPr>
            <a:xfrm flipH="1" flipV="1">
              <a:off x="1693217" y="5300133"/>
              <a:ext cx="423334"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398" name="Shape 398"/>
            <p:cNvSpPr/>
            <p:nvPr/>
          </p:nvSpPr>
          <p:spPr>
            <a:xfrm>
              <a:off x="4351750" y="3365500"/>
              <a:ext cx="73276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lvl1pPr>
            </a:lstStyle>
            <a:p>
              <a:r>
                <a:t>Buffer</a:t>
              </a:r>
            </a:p>
          </p:txBody>
        </p:sp>
        <p:sp>
          <p:nvSpPr>
            <p:cNvPr id="399" name="Shape 399"/>
            <p:cNvSpPr/>
            <p:nvPr/>
          </p:nvSpPr>
          <p:spPr>
            <a:xfrm>
              <a:off x="6358350" y="1905000"/>
              <a:ext cx="94016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lvl1pPr>
            </a:lstStyle>
            <a:p>
              <a:r>
                <a:t>Sample</a:t>
              </a:r>
            </a:p>
          </p:txBody>
        </p:sp>
        <p:sp>
          <p:nvSpPr>
            <p:cNvPr id="400" name="Shape 400"/>
            <p:cNvSpPr/>
            <p:nvPr/>
          </p:nvSpPr>
          <p:spPr>
            <a:xfrm>
              <a:off x="351250" y="8509000"/>
              <a:ext cx="3987801" cy="1059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DNA fragments, shown symbolically above, move towards the positive terminal (smaller fragments move faster than longer ones).</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p:cNvSpPr>
          <p:nvPr>
            <p:ph type="title"/>
          </p:nvPr>
        </p:nvSpPr>
        <p:spPr>
          <a:prstGeom prst="rect">
            <a:avLst/>
          </a:prstGeom>
        </p:spPr>
        <p:txBody>
          <a:bodyPr/>
          <a:lstStyle>
            <a:lvl1pPr>
              <a:tabLst>
                <a:tab pos="952500" algn="l"/>
              </a:tabLst>
            </a:lvl1pPr>
          </a:lstStyle>
          <a:p>
            <a:r>
              <a:t>Running the Gel</a:t>
            </a:r>
          </a:p>
        </p:txBody>
      </p:sp>
      <p:sp>
        <p:nvSpPr>
          <p:cNvPr id="404" name="Shape 404"/>
          <p:cNvSpPr>
            <a:spLocks noGrp="1"/>
          </p:cNvSpPr>
          <p:nvPr>
            <p:ph type="body" sz="half" idx="1"/>
          </p:nvPr>
        </p:nvSpPr>
        <p:spPr>
          <a:xfrm>
            <a:off x="368300" y="1790700"/>
            <a:ext cx="4365507" cy="7543800"/>
          </a:xfrm>
          <a:prstGeom prst="rect">
            <a:avLst/>
          </a:prstGeom>
        </p:spPr>
        <p:txBody>
          <a:bodyPr/>
          <a:lstStyle/>
          <a:p>
            <a:pPr marL="345600" indent="-345600">
              <a:tabLst>
                <a:tab pos="1016000" algn="l"/>
              </a:tabLst>
            </a:pPr>
            <a:r>
              <a:t>By applying an electric field to the solution, the molecules move towards one or other electrode depending on the charge on the molecule itself. DNA is negatively charged because the phosphates have a negative charge.</a:t>
            </a:r>
          </a:p>
          <a:p>
            <a:pPr marL="345600" indent="-345600">
              <a:tabLst>
                <a:tab pos="1016000" algn="l"/>
              </a:tabLst>
            </a:pPr>
            <a:r>
              <a:t>Molecules of different sizes (molecular weights) become separated (spread out) on the gel surface. </a:t>
            </a:r>
          </a:p>
          <a:p>
            <a:pPr marL="345600" indent="-345600">
              <a:tabLst>
                <a:tab pos="1016000" algn="l"/>
              </a:tabLst>
            </a:pPr>
            <a:r>
              <a:t>These can be visualised as bands by applying dyes or radio-labelled probes.</a:t>
            </a:r>
          </a:p>
        </p:txBody>
      </p:sp>
      <p:grpSp>
        <p:nvGrpSpPr>
          <p:cNvPr id="410" name="Group 410"/>
          <p:cNvGrpSpPr/>
          <p:nvPr/>
        </p:nvGrpSpPr>
        <p:grpSpPr>
          <a:xfrm>
            <a:off x="4991100" y="2070100"/>
            <a:ext cx="6149026" cy="6413500"/>
            <a:chOff x="0" y="0"/>
            <a:chExt cx="6149025" cy="6413500"/>
          </a:xfrm>
        </p:grpSpPr>
        <p:pic>
          <p:nvPicPr>
            <p:cNvPr id="405" name="Electrophoresis analysis.pdf"/>
            <p:cNvPicPr>
              <a:picLocks noChangeAspect="1"/>
            </p:cNvPicPr>
            <p:nvPr/>
          </p:nvPicPr>
          <p:blipFill>
            <a:blip r:embed="rId2">
              <a:extLst/>
            </a:blip>
            <a:stretch>
              <a:fillRect/>
            </a:stretch>
          </p:blipFill>
          <p:spPr>
            <a:xfrm>
              <a:off x="0" y="0"/>
              <a:ext cx="6149026" cy="6413500"/>
            </a:xfrm>
            <a:prstGeom prst="rect">
              <a:avLst/>
            </a:prstGeom>
            <a:ln w="12700" cap="flat">
              <a:noFill/>
              <a:miter lim="400000"/>
            </a:ln>
            <a:effectLst/>
          </p:spPr>
        </p:pic>
        <p:sp>
          <p:nvSpPr>
            <p:cNvPr id="406" name="Shape 406"/>
            <p:cNvSpPr/>
            <p:nvPr/>
          </p:nvSpPr>
          <p:spPr>
            <a:xfrm>
              <a:off x="355600" y="432454"/>
              <a:ext cx="1409700"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400"/>
                </a:lnSpc>
                <a:tabLst>
                  <a:tab pos="520700" algn="l"/>
                </a:tabLst>
                <a:defRPr>
                  <a:solidFill>
                    <a:srgbClr val="000000"/>
                  </a:solidFill>
                </a:defRPr>
              </a:lvl1pPr>
            </a:lstStyle>
            <a:p>
              <a:r>
                <a:t>-ve terminal</a:t>
              </a:r>
            </a:p>
          </p:txBody>
        </p:sp>
        <p:sp>
          <p:nvSpPr>
            <p:cNvPr id="407" name="Shape 407"/>
            <p:cNvSpPr/>
            <p:nvPr/>
          </p:nvSpPr>
          <p:spPr>
            <a:xfrm>
              <a:off x="371328" y="5553048"/>
              <a:ext cx="138430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100"/>
                </a:lnSpc>
                <a:tabLst>
                  <a:tab pos="520700" algn="l"/>
                </a:tabLst>
                <a:defRPr>
                  <a:solidFill>
                    <a:srgbClr val="000000"/>
                  </a:solidFill>
                </a:defRPr>
              </a:lvl1pPr>
            </a:lstStyle>
            <a:p>
              <a:r>
                <a:t>+ve terminal</a:t>
              </a:r>
            </a:p>
          </p:txBody>
        </p:sp>
        <p:sp>
          <p:nvSpPr>
            <p:cNvPr id="408" name="Shape 408"/>
            <p:cNvSpPr/>
            <p:nvPr/>
          </p:nvSpPr>
          <p:spPr>
            <a:xfrm>
              <a:off x="2860528" y="3952848"/>
              <a:ext cx="182880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100"/>
                </a:lnSpc>
                <a:tabLst>
                  <a:tab pos="520700" algn="l"/>
                </a:tabLst>
                <a:defRPr>
                  <a:solidFill>
                    <a:srgbClr val="000000"/>
                  </a:solidFill>
                </a:defRPr>
              </a:lvl1pPr>
            </a:lstStyle>
            <a:p>
              <a:r>
                <a:t>Small fragments</a:t>
              </a:r>
            </a:p>
          </p:txBody>
        </p:sp>
        <p:sp>
          <p:nvSpPr>
            <p:cNvPr id="409" name="Shape 409"/>
            <p:cNvSpPr/>
            <p:nvPr/>
          </p:nvSpPr>
          <p:spPr>
            <a:xfrm>
              <a:off x="2873228" y="1285848"/>
              <a:ext cx="185420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100"/>
                </a:lnSpc>
                <a:tabLst>
                  <a:tab pos="520700" algn="l"/>
                </a:tabLst>
                <a:defRPr>
                  <a:solidFill>
                    <a:srgbClr val="000000"/>
                  </a:solidFill>
                </a:defRPr>
              </a:lvl1pPr>
            </a:lstStyle>
            <a:p>
              <a:r>
                <a:t>Large fragments</a:t>
              </a:r>
            </a:p>
          </p:txBody>
        </p:sp>
      </p:grpSp>
      <p:grpSp>
        <p:nvGrpSpPr>
          <p:cNvPr id="421" name="Group 421"/>
          <p:cNvGrpSpPr/>
          <p:nvPr/>
        </p:nvGrpSpPr>
        <p:grpSpPr>
          <a:xfrm>
            <a:off x="5245100" y="1724959"/>
            <a:ext cx="7645400" cy="6736390"/>
            <a:chOff x="0" y="0"/>
            <a:chExt cx="7645400" cy="6736389"/>
          </a:xfrm>
        </p:grpSpPr>
        <p:sp>
          <p:nvSpPr>
            <p:cNvPr id="411" name="Shape 411"/>
            <p:cNvSpPr/>
            <p:nvPr/>
          </p:nvSpPr>
          <p:spPr>
            <a:xfrm>
              <a:off x="2339828" y="6431589"/>
              <a:ext cx="287020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100"/>
                </a:lnSpc>
                <a:tabLst>
                  <a:tab pos="520700" algn="l"/>
                </a:tabLst>
              </a:pPr>
              <a:r>
                <a:rPr b="1"/>
                <a:t>Tray</a:t>
              </a:r>
              <a:r>
                <a:t>: Contains the set gel.</a:t>
              </a:r>
            </a:p>
          </p:txBody>
        </p:sp>
        <p:sp>
          <p:nvSpPr>
            <p:cNvPr id="412" name="Shape 412"/>
            <p:cNvSpPr/>
            <p:nvPr/>
          </p:nvSpPr>
          <p:spPr>
            <a:xfrm>
              <a:off x="2825696" y="6085544"/>
              <a:ext cx="1" cy="32466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13" name="Shape 413"/>
            <p:cNvSpPr/>
            <p:nvPr/>
          </p:nvSpPr>
          <p:spPr>
            <a:xfrm>
              <a:off x="25400" y="1475440"/>
              <a:ext cx="1828800" cy="1592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rPr b="1"/>
                <a:t>DNA solutions</a:t>
              </a:r>
              <a:r>
                <a:t>: Mixtures of different sizes of DNA fragments are loaded into each well.</a:t>
              </a:r>
            </a:p>
          </p:txBody>
        </p:sp>
        <p:sp>
          <p:nvSpPr>
            <p:cNvPr id="414" name="Shape 414"/>
            <p:cNvSpPr/>
            <p:nvPr/>
          </p:nvSpPr>
          <p:spPr>
            <a:xfrm>
              <a:off x="5689600" y="1526240"/>
              <a:ext cx="1955800" cy="2392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rPr b="1"/>
                <a:t>DNA markers</a:t>
              </a:r>
              <a:r>
                <a:t>:  </a:t>
              </a:r>
            </a:p>
            <a:p>
              <a:pPr>
                <a:lnSpc>
                  <a:spcPts val="2100"/>
                </a:lnSpc>
                <a:tabLst>
                  <a:tab pos="520700" algn="l"/>
                </a:tabLst>
              </a:pPr>
              <a:r>
                <a:t>A mixture of DNA molecules with known molecular weights. They are used to estimate the sizes of the DNA fragments in the sample lanes.</a:t>
              </a:r>
            </a:p>
          </p:txBody>
        </p:sp>
        <p:sp>
          <p:nvSpPr>
            <p:cNvPr id="415" name="Shape 415"/>
            <p:cNvSpPr/>
            <p:nvPr/>
          </p:nvSpPr>
          <p:spPr>
            <a:xfrm>
              <a:off x="0" y="3736040"/>
              <a:ext cx="1879600" cy="1326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rPr b="1"/>
                <a:t>DNA fragments</a:t>
              </a:r>
              <a:r>
                <a:t>: The gel matrix acts as a sieve for the DNA molecules.</a:t>
              </a:r>
            </a:p>
          </p:txBody>
        </p:sp>
        <p:sp>
          <p:nvSpPr>
            <p:cNvPr id="416" name="Shape 416"/>
            <p:cNvSpPr/>
            <p:nvPr/>
          </p:nvSpPr>
          <p:spPr>
            <a:xfrm>
              <a:off x="2569749" y="0"/>
              <a:ext cx="2400301" cy="660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100"/>
                </a:lnSpc>
                <a:tabLst>
                  <a:tab pos="520700" algn="l"/>
                </a:tabLst>
              </a:pPr>
              <a:r>
                <a:rPr b="1"/>
                <a:t>Wells</a:t>
              </a:r>
              <a:r>
                <a:t>: Holes created in the gel with a comb.</a:t>
              </a:r>
            </a:p>
          </p:txBody>
        </p:sp>
        <p:sp>
          <p:nvSpPr>
            <p:cNvPr id="417" name="Shape 417"/>
            <p:cNvSpPr/>
            <p:nvPr/>
          </p:nvSpPr>
          <p:spPr>
            <a:xfrm flipV="1">
              <a:off x="3079696" y="588681"/>
              <a:ext cx="1" cy="785163"/>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18" name="Shape 418"/>
            <p:cNvSpPr/>
            <p:nvPr/>
          </p:nvSpPr>
          <p:spPr>
            <a:xfrm>
              <a:off x="5300812" y="1642781"/>
              <a:ext cx="382385" cy="2"/>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19" name="Shape 419"/>
            <p:cNvSpPr/>
            <p:nvPr/>
          </p:nvSpPr>
          <p:spPr>
            <a:xfrm flipH="1">
              <a:off x="1822396" y="1348440"/>
              <a:ext cx="628704" cy="268942"/>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20" name="Shape 420"/>
            <p:cNvSpPr/>
            <p:nvPr/>
          </p:nvSpPr>
          <p:spPr>
            <a:xfrm flipH="1" flipV="1">
              <a:off x="1858002" y="3877981"/>
              <a:ext cx="637516" cy="128"/>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0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0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0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4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1" build="p" bldLvl="5" animBg="1" advAuto="0"/>
      <p:bldP spid="410" grpId="2" animBg="1" advAuto="0"/>
      <p:bldP spid="421"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p:cNvSpPr>
          <p:nvPr>
            <p:ph type="title"/>
          </p:nvPr>
        </p:nvSpPr>
        <p:spPr>
          <a:xfrm>
            <a:off x="365759" y="368300"/>
            <a:ext cx="8922386" cy="1802250"/>
          </a:xfrm>
          <a:prstGeom prst="rect">
            <a:avLst/>
          </a:prstGeom>
        </p:spPr>
        <p:txBody>
          <a:bodyPr/>
          <a:lstStyle>
            <a:lvl1pPr>
              <a:tabLst>
                <a:tab pos="952500" algn="l"/>
              </a:tabLst>
            </a:lvl1pPr>
          </a:lstStyle>
          <a:p>
            <a:r>
              <a:t>Interpreting Electrophoresis Gels</a:t>
            </a:r>
          </a:p>
        </p:txBody>
      </p:sp>
      <p:sp>
        <p:nvSpPr>
          <p:cNvPr id="424" name="Shape 424"/>
          <p:cNvSpPr>
            <a:spLocks noGrp="1"/>
          </p:cNvSpPr>
          <p:nvPr>
            <p:ph type="body" sz="half" idx="1"/>
          </p:nvPr>
        </p:nvSpPr>
        <p:spPr>
          <a:xfrm>
            <a:off x="368300" y="2379979"/>
            <a:ext cx="5956300" cy="7543801"/>
          </a:xfrm>
          <a:prstGeom prst="rect">
            <a:avLst/>
          </a:prstGeom>
        </p:spPr>
        <p:txBody>
          <a:bodyPr/>
          <a:lstStyle/>
          <a:p>
            <a:pPr>
              <a:tabLst>
                <a:tab pos="1016000" algn="l"/>
              </a:tabLst>
            </a:pPr>
            <a:r>
              <a:t>The banding pattern on an electrophoresis gel can give information about genetic variation and relationships.</a:t>
            </a:r>
          </a:p>
          <a:p>
            <a:pPr>
              <a:tabLst>
                <a:tab pos="1016000" algn="l"/>
              </a:tabLst>
            </a:pPr>
            <a:r>
              <a:t>Once run, an electrophoresis gel must be interpreted. If a specific DNA base sequence was being investigated, then the band pattern can be used to determine the DNA sequence and the protein that it encoded.</a:t>
            </a:r>
          </a:p>
          <a:p>
            <a:pPr>
              <a:tabLst>
                <a:tab pos="1016000" algn="l"/>
              </a:tabLst>
            </a:pPr>
            <a:r>
              <a:t>Alternatively, depending on how the original DNA was treated, the banding pattern may be used as a profile for a species or individual. </a:t>
            </a:r>
          </a:p>
          <a:p>
            <a:pPr>
              <a:tabLst>
                <a:tab pos="1016000" algn="l"/>
              </a:tabLst>
            </a:pPr>
            <a:r>
              <a:t>Commonly, the gene for cytochrome oxidase I (COXI), a mitochondrial protein, is used to distinguish animal species.</a:t>
            </a:r>
          </a:p>
        </p:txBody>
      </p:sp>
      <p:pic>
        <p:nvPicPr>
          <p:cNvPr id="425" name="Cytochrome oxidase I DNA sequnce photoshop.png"/>
          <p:cNvPicPr>
            <a:picLocks noChangeAspect="1"/>
          </p:cNvPicPr>
          <p:nvPr/>
        </p:nvPicPr>
        <p:blipFill>
          <a:blip r:embed="rId2">
            <a:extLst/>
          </a:blip>
          <a:stretch>
            <a:fillRect/>
          </a:stretch>
        </p:blipFill>
        <p:spPr>
          <a:xfrm>
            <a:off x="7056274" y="2424921"/>
            <a:ext cx="11669976" cy="670536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p:cNvSpPr>
          <p:nvPr>
            <p:ph type="title"/>
          </p:nvPr>
        </p:nvSpPr>
        <p:spPr>
          <a:prstGeom prst="rect">
            <a:avLst/>
          </a:prstGeom>
        </p:spPr>
        <p:txBody>
          <a:bodyPr/>
          <a:lstStyle>
            <a:lvl1pPr>
              <a:tabLst>
                <a:tab pos="952500" algn="l"/>
              </a:tabLst>
            </a:lvl1pPr>
          </a:lstStyle>
          <a:p>
            <a:r>
              <a:t>PCR Equipment</a:t>
            </a:r>
          </a:p>
        </p:txBody>
      </p:sp>
      <p:sp>
        <p:nvSpPr>
          <p:cNvPr id="428" name="Shape 428"/>
          <p:cNvSpPr>
            <a:spLocks noGrp="1"/>
          </p:cNvSpPr>
          <p:nvPr>
            <p:ph type="body" sz="quarter" idx="1"/>
          </p:nvPr>
        </p:nvSpPr>
        <p:spPr>
          <a:xfrm>
            <a:off x="368300" y="1790700"/>
            <a:ext cx="11947565" cy="1291313"/>
          </a:xfrm>
          <a:prstGeom prst="rect">
            <a:avLst/>
          </a:prstGeom>
        </p:spPr>
        <p:txBody>
          <a:bodyPr/>
          <a:lstStyle>
            <a:lvl1pPr marL="345600" indent="-345600">
              <a:tabLst>
                <a:tab pos="1016000" algn="l"/>
              </a:tabLst>
            </a:lvl1pPr>
            <a:lvl2pPr marL="680000" indent="-320000">
              <a:tabLst>
                <a:tab pos="1485900" algn="l"/>
              </a:tabLst>
            </a:lvl2pPr>
          </a:lstStyle>
          <a:p>
            <a:r>
              <a:t>Amplification of DNA can be carried out with using PCR machines called thermal cyclers (shown below).</a:t>
            </a:r>
          </a:p>
          <a:p>
            <a:pPr lvl="1"/>
            <a:r>
              <a:t>Thermal cyclers are commonly used in the biological research institutes and analytical laboratories.</a:t>
            </a:r>
          </a:p>
        </p:txBody>
      </p:sp>
      <p:pic>
        <p:nvPicPr>
          <p:cNvPr id="429" name="Thermal Cycler Colour.jpg"/>
          <p:cNvPicPr>
            <a:picLocks noChangeAspect="1"/>
          </p:cNvPicPr>
          <p:nvPr/>
        </p:nvPicPr>
        <p:blipFill>
          <a:blip r:embed="rId2">
            <a:extLst/>
          </a:blip>
          <a:stretch>
            <a:fillRect/>
          </a:stretch>
        </p:blipFill>
        <p:spPr>
          <a:xfrm>
            <a:off x="2163876" y="3824519"/>
            <a:ext cx="8356412" cy="5570941"/>
          </a:xfrm>
          <a:prstGeom prst="rect">
            <a:avLst/>
          </a:prstGeom>
          <a:ln w="25400">
            <a:solidFill>
              <a:srgbClr val="FFFFFF"/>
            </a:solidFill>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p:cNvSpPr>
          <p:nvPr>
            <p:ph type="title"/>
          </p:nvPr>
        </p:nvSpPr>
        <p:spPr>
          <a:prstGeom prst="rect">
            <a:avLst/>
          </a:prstGeom>
        </p:spPr>
        <p:txBody>
          <a:bodyPr/>
          <a:lstStyle>
            <a:lvl1pPr>
              <a:tabLst>
                <a:tab pos="952500" algn="l"/>
              </a:tabLst>
            </a:lvl1pPr>
          </a:lstStyle>
          <a:p>
            <a:r>
              <a:t>Steps in the PCR Process</a:t>
            </a:r>
          </a:p>
        </p:txBody>
      </p:sp>
      <p:sp>
        <p:nvSpPr>
          <p:cNvPr id="432" name="Shape 432"/>
          <p:cNvSpPr>
            <a:spLocks noGrp="1"/>
          </p:cNvSpPr>
          <p:nvPr>
            <p:ph type="body" sz="half" idx="1"/>
          </p:nvPr>
        </p:nvSpPr>
        <p:spPr>
          <a:xfrm>
            <a:off x="368300" y="1790700"/>
            <a:ext cx="5170528" cy="7543800"/>
          </a:xfrm>
          <a:prstGeom prst="rect">
            <a:avLst/>
          </a:prstGeom>
        </p:spPr>
        <p:txBody>
          <a:bodyPr/>
          <a:lstStyle>
            <a:lvl1pPr marL="345600" indent="-345600">
              <a:tabLst>
                <a:tab pos="1016000" algn="l"/>
              </a:tabLst>
            </a:lvl1pPr>
          </a:lstStyle>
          <a:p>
            <a:r>
              <a:t>The process called the polymerase chain reaction or PCR involves the following steps 1-3 each cycle:</a:t>
            </a:r>
          </a:p>
        </p:txBody>
      </p:sp>
      <p:grpSp>
        <p:nvGrpSpPr>
          <p:cNvPr id="436" name="Group 436"/>
          <p:cNvGrpSpPr/>
          <p:nvPr/>
        </p:nvGrpSpPr>
        <p:grpSpPr>
          <a:xfrm>
            <a:off x="9732433" y="2349500"/>
            <a:ext cx="2992967" cy="5956301"/>
            <a:chOff x="0" y="0"/>
            <a:chExt cx="2992966" cy="5956300"/>
          </a:xfrm>
        </p:grpSpPr>
        <p:sp>
          <p:nvSpPr>
            <p:cNvPr id="433" name="Shape 433"/>
            <p:cNvSpPr/>
            <p:nvPr/>
          </p:nvSpPr>
          <p:spPr>
            <a:xfrm>
              <a:off x="186266" y="2324100"/>
              <a:ext cx="2806701" cy="1783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400"/>
                </a:lnSpc>
                <a:tabLst>
                  <a:tab pos="520700" algn="l"/>
                </a:tabLst>
              </a:pPr>
              <a:r>
                <a:rPr b="1">
                  <a:solidFill>
                    <a:srgbClr val="000000"/>
                  </a:solidFill>
                </a:rPr>
                <a:t>Repeat for about 25 cycles</a:t>
              </a:r>
              <a:endParaRPr>
                <a:solidFill>
                  <a:srgbClr val="000000"/>
                </a:solidFill>
              </a:endParaRPr>
            </a:p>
            <a:p>
              <a:pPr algn="ctr">
                <a:lnSpc>
                  <a:spcPts val="2400"/>
                </a:lnSpc>
                <a:tabLst>
                  <a:tab pos="520700" algn="l"/>
                </a:tabLst>
              </a:pPr>
              <a:r>
                <a:rPr>
                  <a:solidFill>
                    <a:srgbClr val="000000"/>
                  </a:solidFill>
                </a:rPr>
                <a:t>Repeat cycle of heating and cooling until enough copies of the target DNA have been produced.</a:t>
              </a:r>
            </a:p>
          </p:txBody>
        </p:sp>
        <p:sp>
          <p:nvSpPr>
            <p:cNvPr id="434" name="Shape 434"/>
            <p:cNvSpPr/>
            <p:nvPr/>
          </p:nvSpPr>
          <p:spPr>
            <a:xfrm>
              <a:off x="0" y="0"/>
              <a:ext cx="1443567" cy="20828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path>
              </a:pathLst>
            </a:custGeom>
            <a:noFill/>
            <a:ln w="76200" cap="flat">
              <a:solidFill>
                <a:srgbClr val="006994"/>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5" name="Shape 435"/>
            <p:cNvSpPr/>
            <p:nvPr/>
          </p:nvSpPr>
          <p:spPr>
            <a:xfrm rot="10800000" flipH="1">
              <a:off x="25400" y="4356100"/>
              <a:ext cx="1430867" cy="16002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217" y="0"/>
                  </a:lnTo>
                  <a:lnTo>
                    <a:pt x="0" y="171"/>
                  </a:lnTo>
                </a:path>
              </a:pathLst>
            </a:custGeom>
            <a:noFill/>
            <a:ln w="762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pic>
        <p:nvPicPr>
          <p:cNvPr id="437" name="PCR analysis for SARS.jpg"/>
          <p:cNvPicPr>
            <a:picLocks noChangeAspect="1"/>
          </p:cNvPicPr>
          <p:nvPr/>
        </p:nvPicPr>
        <p:blipFill>
          <a:blip r:embed="rId2">
            <a:extLst/>
          </a:blip>
          <a:stretch>
            <a:fillRect/>
          </a:stretch>
        </p:blipFill>
        <p:spPr>
          <a:xfrm>
            <a:off x="-28097" y="3326767"/>
            <a:ext cx="4211098" cy="6454085"/>
          </a:xfrm>
          <a:prstGeom prst="rect">
            <a:avLst/>
          </a:prstGeom>
          <a:ln w="25400">
            <a:solidFill>
              <a:srgbClr val="FFFFFF"/>
            </a:solidFill>
            <a:miter lim="400000"/>
          </a:ln>
        </p:spPr>
      </p:pic>
      <p:grpSp>
        <p:nvGrpSpPr>
          <p:cNvPr id="444" name="Group 444"/>
          <p:cNvGrpSpPr/>
          <p:nvPr/>
        </p:nvGrpSpPr>
        <p:grpSpPr>
          <a:xfrm>
            <a:off x="5765800" y="1714500"/>
            <a:ext cx="3999601" cy="1346200"/>
            <a:chOff x="0" y="0"/>
            <a:chExt cx="3999600" cy="1346200"/>
          </a:xfrm>
        </p:grpSpPr>
        <p:grpSp>
          <p:nvGrpSpPr>
            <p:cNvPr id="440" name="Group 440"/>
            <p:cNvGrpSpPr/>
            <p:nvPr/>
          </p:nvGrpSpPr>
          <p:grpSpPr>
            <a:xfrm>
              <a:off x="0" y="0"/>
              <a:ext cx="3999601" cy="1346200"/>
              <a:chOff x="0" y="0"/>
              <a:chExt cx="3999600" cy="1346200"/>
            </a:xfrm>
          </p:grpSpPr>
          <p:sp>
            <p:nvSpPr>
              <p:cNvPr id="438" name="Shape 438"/>
              <p:cNvSpPr/>
              <p:nvPr/>
            </p:nvSpPr>
            <p:spPr>
              <a:xfrm>
                <a:off x="0" y="0"/>
                <a:ext cx="3999601" cy="1346200"/>
              </a:xfrm>
              <a:prstGeom prst="rect">
                <a:avLst/>
              </a:prstGeom>
              <a:solidFill>
                <a:srgbClr val="FFFFFF"/>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39" name="Shape 439"/>
              <p:cNvSpPr/>
              <p:nvPr/>
            </p:nvSpPr>
            <p:spPr>
              <a:xfrm>
                <a:off x="292100" y="152400"/>
                <a:ext cx="3505200" cy="957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3100"/>
                  </a:lnSpc>
                  <a:tabLst>
                    <a:tab pos="520700" algn="l"/>
                  </a:tabLst>
                  <a:defRPr sz="2400"/>
                </a:pPr>
                <a:r>
                  <a:rPr b="1">
                    <a:solidFill>
                      <a:srgbClr val="000000"/>
                    </a:solidFill>
                  </a:rPr>
                  <a:t>Separate strands</a:t>
                </a:r>
                <a:endParaRPr>
                  <a:solidFill>
                    <a:srgbClr val="000000"/>
                  </a:solidFill>
                </a:endParaRPr>
              </a:p>
              <a:p>
                <a:pPr algn="ctr">
                  <a:lnSpc>
                    <a:spcPts val="2400"/>
                  </a:lnSpc>
                  <a:tabLst>
                    <a:tab pos="520700" algn="l"/>
                  </a:tabLst>
                </a:pPr>
                <a:r>
                  <a:rPr>
                    <a:solidFill>
                      <a:srgbClr val="000000"/>
                    </a:solidFill>
                  </a:rPr>
                  <a:t>Separate the target DNA strands by heating at 98°C for 5 minutes</a:t>
                </a:r>
              </a:p>
            </p:txBody>
          </p:sp>
        </p:grpSp>
        <p:grpSp>
          <p:nvGrpSpPr>
            <p:cNvPr id="443" name="Group 443"/>
            <p:cNvGrpSpPr/>
            <p:nvPr/>
          </p:nvGrpSpPr>
          <p:grpSpPr>
            <a:xfrm>
              <a:off x="300915" y="97551"/>
              <a:ext cx="432114" cy="418069"/>
              <a:chOff x="0" y="0"/>
              <a:chExt cx="432113" cy="418068"/>
            </a:xfrm>
          </p:grpSpPr>
          <p:sp>
            <p:nvSpPr>
              <p:cNvPr id="441" name="Shape 441"/>
              <p:cNvSpPr/>
              <p:nvPr/>
            </p:nvSpPr>
            <p:spPr>
              <a:xfrm>
                <a:off x="14044" y="0"/>
                <a:ext cx="418070" cy="418069"/>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2" name="Shape 442"/>
              <p:cNvSpPr/>
              <p:nvPr/>
            </p:nvSpPr>
            <p:spPr>
              <a:xfrm>
                <a:off x="0" y="19217"/>
                <a:ext cx="355737"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b="1">
                    <a:solidFill>
                      <a:srgbClr val="FFFFFF"/>
                    </a:solidFill>
                  </a:defRPr>
                </a:lvl1pPr>
              </a:lstStyle>
              <a:p>
                <a:r>
                  <a:t>1</a:t>
                </a:r>
              </a:p>
            </p:txBody>
          </p:sp>
        </p:grpSp>
      </p:grpSp>
      <p:grpSp>
        <p:nvGrpSpPr>
          <p:cNvPr id="452" name="Group 452"/>
          <p:cNvGrpSpPr/>
          <p:nvPr/>
        </p:nvGrpSpPr>
        <p:grpSpPr>
          <a:xfrm>
            <a:off x="5765800" y="3060699"/>
            <a:ext cx="4000500" cy="3314701"/>
            <a:chOff x="0" y="0"/>
            <a:chExt cx="4000500" cy="3314700"/>
          </a:xfrm>
        </p:grpSpPr>
        <p:grpSp>
          <p:nvGrpSpPr>
            <p:cNvPr id="448" name="Group 448"/>
            <p:cNvGrpSpPr/>
            <p:nvPr/>
          </p:nvGrpSpPr>
          <p:grpSpPr>
            <a:xfrm>
              <a:off x="0" y="0"/>
              <a:ext cx="4000500" cy="3314701"/>
              <a:chOff x="0" y="0"/>
              <a:chExt cx="4000500" cy="3314700"/>
            </a:xfrm>
          </p:grpSpPr>
          <p:sp>
            <p:nvSpPr>
              <p:cNvPr id="445" name="Shape 445"/>
              <p:cNvSpPr/>
              <p:nvPr/>
            </p:nvSpPr>
            <p:spPr>
              <a:xfrm>
                <a:off x="0" y="863600"/>
                <a:ext cx="4000500" cy="2451101"/>
              </a:xfrm>
              <a:prstGeom prst="rect">
                <a:avLst/>
              </a:prstGeom>
              <a:solidFill>
                <a:srgbClr val="FFFFFF"/>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46" name="Shape 446"/>
              <p:cNvSpPr/>
              <p:nvPr/>
            </p:nvSpPr>
            <p:spPr>
              <a:xfrm>
                <a:off x="266700" y="1130300"/>
                <a:ext cx="3543300" cy="18721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3100"/>
                  </a:lnSpc>
                  <a:tabLst>
                    <a:tab pos="520700" algn="l"/>
                  </a:tabLst>
                  <a:defRPr sz="2400"/>
                </a:pPr>
                <a:r>
                  <a:rPr b="1">
                    <a:solidFill>
                      <a:srgbClr val="000000"/>
                    </a:solidFill>
                  </a:rPr>
                  <a:t>Add reaction mix</a:t>
                </a:r>
                <a:endParaRPr>
                  <a:solidFill>
                    <a:srgbClr val="000000"/>
                  </a:solidFill>
                </a:endParaRPr>
              </a:p>
              <a:p>
                <a:pPr algn="ctr">
                  <a:lnSpc>
                    <a:spcPts val="2400"/>
                  </a:lnSpc>
                  <a:tabLst>
                    <a:tab pos="520700" algn="l"/>
                  </a:tabLst>
                </a:pPr>
                <a:r>
                  <a:rPr>
                    <a:solidFill>
                      <a:srgbClr val="000000"/>
                    </a:solidFill>
                  </a:rPr>
                  <a:t>Add </a:t>
                </a:r>
                <a:r>
                  <a:rPr b="1">
                    <a:solidFill>
                      <a:srgbClr val="000000"/>
                    </a:solidFill>
                  </a:rPr>
                  <a:t>primers</a:t>
                </a:r>
                <a:r>
                  <a:rPr>
                    <a:solidFill>
                      <a:srgbClr val="000000"/>
                    </a:solidFill>
                  </a:rPr>
                  <a:t> (short nucleotide strands that provide a starting sequence for DNA replication), </a:t>
                </a:r>
                <a:r>
                  <a:rPr b="1">
                    <a:solidFill>
                      <a:srgbClr val="000000"/>
                    </a:solidFill>
                  </a:rPr>
                  <a:t>nucleotides</a:t>
                </a:r>
                <a:r>
                  <a:rPr>
                    <a:solidFill>
                      <a:srgbClr val="000000"/>
                    </a:solidFill>
                  </a:rPr>
                  <a:t> (A, T, G and C) and </a:t>
                </a:r>
                <a:r>
                  <a:rPr b="1">
                    <a:solidFill>
                      <a:srgbClr val="000000"/>
                    </a:solidFill>
                  </a:rPr>
                  <a:t>DNA polymerase</a:t>
                </a:r>
                <a:r>
                  <a:rPr>
                    <a:solidFill>
                      <a:srgbClr val="000000"/>
                    </a:solidFill>
                  </a:rPr>
                  <a:t> enzyme.</a:t>
                </a:r>
              </a:p>
            </p:txBody>
          </p:sp>
          <p:sp>
            <p:nvSpPr>
              <p:cNvPr id="447" name="Shape 447"/>
              <p:cNvSpPr/>
              <p:nvPr/>
            </p:nvSpPr>
            <p:spPr>
              <a:xfrm flipV="1">
                <a:off x="2019300" y="0"/>
                <a:ext cx="0" cy="812801"/>
              </a:xfrm>
              <a:prstGeom prst="line">
                <a:avLst/>
              </a:prstGeom>
              <a:noFill/>
              <a:ln w="762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451" name="Group 451"/>
            <p:cNvGrpSpPr/>
            <p:nvPr/>
          </p:nvGrpSpPr>
          <p:grpSpPr>
            <a:xfrm>
              <a:off x="250115" y="1088151"/>
              <a:ext cx="432114" cy="418070"/>
              <a:chOff x="0" y="0"/>
              <a:chExt cx="432113" cy="418068"/>
            </a:xfrm>
          </p:grpSpPr>
          <p:sp>
            <p:nvSpPr>
              <p:cNvPr id="449" name="Shape 449"/>
              <p:cNvSpPr/>
              <p:nvPr/>
            </p:nvSpPr>
            <p:spPr>
              <a:xfrm>
                <a:off x="14044" y="0"/>
                <a:ext cx="418070" cy="418069"/>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0" name="Shape 450"/>
              <p:cNvSpPr/>
              <p:nvPr/>
            </p:nvSpPr>
            <p:spPr>
              <a:xfrm>
                <a:off x="0" y="19217"/>
                <a:ext cx="355737"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b="1">
                    <a:solidFill>
                      <a:srgbClr val="FFFFFF"/>
                    </a:solidFill>
                  </a:defRPr>
                </a:lvl1pPr>
              </a:lstStyle>
              <a:p>
                <a:r>
                  <a:t>2</a:t>
                </a:r>
              </a:p>
            </p:txBody>
          </p:sp>
        </p:grpSp>
      </p:grpSp>
      <p:grpSp>
        <p:nvGrpSpPr>
          <p:cNvPr id="460" name="Group 460"/>
          <p:cNvGrpSpPr/>
          <p:nvPr/>
        </p:nvGrpSpPr>
        <p:grpSpPr>
          <a:xfrm>
            <a:off x="5765800" y="6337300"/>
            <a:ext cx="4013200" cy="3111500"/>
            <a:chOff x="0" y="0"/>
            <a:chExt cx="4013200" cy="3111500"/>
          </a:xfrm>
        </p:grpSpPr>
        <p:grpSp>
          <p:nvGrpSpPr>
            <p:cNvPr id="456" name="Group 456"/>
            <p:cNvGrpSpPr/>
            <p:nvPr/>
          </p:nvGrpSpPr>
          <p:grpSpPr>
            <a:xfrm>
              <a:off x="0" y="0"/>
              <a:ext cx="4013200" cy="3111500"/>
              <a:chOff x="0" y="0"/>
              <a:chExt cx="4013200" cy="3111500"/>
            </a:xfrm>
          </p:grpSpPr>
          <p:sp>
            <p:nvSpPr>
              <p:cNvPr id="453" name="Shape 453"/>
              <p:cNvSpPr/>
              <p:nvPr/>
            </p:nvSpPr>
            <p:spPr>
              <a:xfrm>
                <a:off x="0" y="850900"/>
                <a:ext cx="4000500" cy="2260600"/>
              </a:xfrm>
              <a:prstGeom prst="rect">
                <a:avLst/>
              </a:prstGeom>
              <a:solidFill>
                <a:srgbClr val="FFFFFF"/>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4" name="Shape 454"/>
              <p:cNvSpPr/>
              <p:nvPr/>
            </p:nvSpPr>
            <p:spPr>
              <a:xfrm>
                <a:off x="76200" y="1066800"/>
                <a:ext cx="3937000" cy="18721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3100"/>
                  </a:lnSpc>
                  <a:tabLst>
                    <a:tab pos="520700" algn="l"/>
                  </a:tabLst>
                  <a:defRPr sz="2400"/>
                </a:pPr>
                <a:r>
                  <a:rPr b="1">
                    <a:solidFill>
                      <a:srgbClr val="000000"/>
                    </a:solidFill>
                  </a:rPr>
                  <a:t>Incubate</a:t>
                </a:r>
                <a:endParaRPr>
                  <a:solidFill>
                    <a:srgbClr val="000000"/>
                  </a:solidFill>
                </a:endParaRPr>
              </a:p>
              <a:p>
                <a:pPr algn="ctr">
                  <a:lnSpc>
                    <a:spcPts val="2400"/>
                  </a:lnSpc>
                  <a:tabLst>
                    <a:tab pos="520700" algn="l"/>
                  </a:tabLst>
                </a:pPr>
                <a:r>
                  <a:rPr>
                    <a:solidFill>
                      <a:srgbClr val="000000"/>
                    </a:solidFill>
                  </a:rPr>
                  <a:t>Cool to 60°C and incubate for a few minutes. During this time, primers attach to single-stranded DNA.</a:t>
                </a:r>
                <a:br>
                  <a:rPr>
                    <a:solidFill>
                      <a:srgbClr val="000000"/>
                    </a:solidFill>
                  </a:rPr>
                </a:br>
                <a:r>
                  <a:rPr>
                    <a:solidFill>
                      <a:srgbClr val="000000"/>
                    </a:solidFill>
                  </a:rPr>
                  <a:t>DNA polymerase synthesises complementary strands.</a:t>
                </a:r>
              </a:p>
            </p:txBody>
          </p:sp>
          <p:sp>
            <p:nvSpPr>
              <p:cNvPr id="455" name="Shape 455"/>
              <p:cNvSpPr/>
              <p:nvPr/>
            </p:nvSpPr>
            <p:spPr>
              <a:xfrm flipV="1">
                <a:off x="2006600" y="0"/>
                <a:ext cx="0" cy="812801"/>
              </a:xfrm>
              <a:prstGeom prst="line">
                <a:avLst/>
              </a:prstGeom>
              <a:noFill/>
              <a:ln w="762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459" name="Group 459"/>
            <p:cNvGrpSpPr/>
            <p:nvPr/>
          </p:nvGrpSpPr>
          <p:grpSpPr>
            <a:xfrm>
              <a:off x="849555" y="1022112"/>
              <a:ext cx="432114" cy="418069"/>
              <a:chOff x="0" y="0"/>
              <a:chExt cx="432113" cy="418068"/>
            </a:xfrm>
          </p:grpSpPr>
          <p:sp>
            <p:nvSpPr>
              <p:cNvPr id="457" name="Shape 457"/>
              <p:cNvSpPr/>
              <p:nvPr/>
            </p:nvSpPr>
            <p:spPr>
              <a:xfrm>
                <a:off x="14044" y="0"/>
                <a:ext cx="418070" cy="418069"/>
              </a:xfrm>
              <a:prstGeom prst="ellipse">
                <a:avLst/>
              </a:prstGeom>
              <a:solidFill>
                <a:srgbClr val="000000"/>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458" name="Shape 458"/>
              <p:cNvSpPr/>
              <p:nvPr/>
            </p:nvSpPr>
            <p:spPr>
              <a:xfrm>
                <a:off x="0" y="19217"/>
                <a:ext cx="355737"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b="1">
                    <a:solidFill>
                      <a:srgbClr val="FFFFFF"/>
                    </a:solidFill>
                  </a:defRPr>
                </a:lvl1pPr>
              </a:lstStyle>
              <a:p>
                <a:r>
                  <a:t>3</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4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4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4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1" build="p" bldLvl="5" animBg="1" advAuto="0"/>
      <p:bldP spid="436" grpId="2" animBg="1" advAuto="0"/>
      <p:bldP spid="444" grpId="3" animBg="1" advAuto="0"/>
      <p:bldP spid="452" grpId="4" animBg="1" advAuto="0"/>
      <p:bldP spid="460" grpId="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p:cNvSpPr>
          <p:nvPr>
            <p:ph type="title"/>
          </p:nvPr>
        </p:nvSpPr>
        <p:spPr>
          <a:prstGeom prst="rect">
            <a:avLst/>
          </a:prstGeom>
        </p:spPr>
        <p:txBody>
          <a:bodyPr/>
          <a:lstStyle>
            <a:lvl1pPr>
              <a:tabLst>
                <a:tab pos="952500" algn="l"/>
              </a:tabLst>
            </a:lvl1pPr>
          </a:lstStyle>
          <a:p>
            <a:r>
              <a:t>Polymerase Chain Reaction</a:t>
            </a:r>
          </a:p>
        </p:txBody>
      </p:sp>
      <p:graphicFrame>
        <p:nvGraphicFramePr>
          <p:cNvPr id="463" name="Table 463"/>
          <p:cNvGraphicFramePr/>
          <p:nvPr/>
        </p:nvGraphicFramePr>
        <p:xfrm>
          <a:off x="10058400" y="1474539"/>
          <a:ext cx="2692399" cy="9232900"/>
        </p:xfrm>
        <a:graphic>
          <a:graphicData uri="http://schemas.openxmlformats.org/drawingml/2006/table">
            <a:tbl>
              <a:tblPr>
                <a:tableStyleId>{8F44A2F1-9E1F-4B54-A3A2-5F16C0AD49E2}</a:tableStyleId>
              </a:tblPr>
              <a:tblGrid>
                <a:gridCol w="925080"/>
                <a:gridCol w="1767319"/>
              </a:tblGrid>
              <a:tr h="656663">
                <a:tc>
                  <a:txBody>
                    <a:bodyPr/>
                    <a:lstStyle/>
                    <a:p>
                      <a:pPr marL="114300" defTabSz="457200">
                        <a:lnSpc>
                          <a:spcPts val="2200"/>
                        </a:lnSpc>
                        <a:tabLst>
                          <a:tab pos="520700" algn="l"/>
                        </a:tabLst>
                        <a:defRPr>
                          <a:solidFill>
                            <a:srgbClr val="000000"/>
                          </a:solidFill>
                        </a:defRPr>
                      </a:pPr>
                      <a:r>
                        <a:rPr sz="1600" b="1">
                          <a:solidFill>
                            <a:srgbClr val="FFFFFF"/>
                          </a:solidFill>
                          <a:latin typeface="+mn-lt"/>
                          <a:ea typeface="+mn-ea"/>
                          <a:cs typeface="+mn-cs"/>
                          <a:sym typeface="Arial"/>
                        </a:rPr>
                        <a:t>PCR cycles</a:t>
                      </a:r>
                    </a:p>
                  </a:txBody>
                  <a:tcPr marL="50800" marR="50800" marT="50800" marB="50800" anchor="ctr" horzOverflow="overflow">
                    <a:lnL w="381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solidFill>
                      <a:srgbClr val="006994"/>
                    </a:solidFill>
                  </a:tcPr>
                </a:tc>
                <a:tc>
                  <a:txBody>
                    <a:bodyPr/>
                    <a:lstStyle/>
                    <a:p>
                      <a:pPr marL="114300" defTabSz="457200">
                        <a:lnSpc>
                          <a:spcPts val="2200"/>
                        </a:lnSpc>
                        <a:tabLst>
                          <a:tab pos="520700" algn="l"/>
                        </a:tabLst>
                        <a:defRPr>
                          <a:solidFill>
                            <a:srgbClr val="000000"/>
                          </a:solidFill>
                        </a:defRPr>
                      </a:pPr>
                      <a:r>
                        <a:rPr sz="1600" b="1">
                          <a:solidFill>
                            <a:srgbClr val="FFFFFF"/>
                          </a:solidFill>
                          <a:latin typeface="+mn-lt"/>
                          <a:ea typeface="+mn-ea"/>
                          <a:cs typeface="+mn-cs"/>
                          <a:sym typeface="Arial"/>
                        </a:rPr>
                        <a:t>No. of target DNA strands</a:t>
                      </a:r>
                    </a:p>
                  </a:txBody>
                  <a:tcPr marL="50800" marR="50800" marT="50800" marB="50800" anchor="ctr" horzOverflow="overflow">
                    <a:lnL w="12700">
                      <a:solidFill>
                        <a:srgbClr val="000000"/>
                      </a:solidFill>
                      <a:miter lim="400000"/>
                    </a:lnL>
                    <a:lnR w="38100">
                      <a:solidFill>
                        <a:srgbClr val="000000"/>
                      </a:solidFill>
                      <a:miter lim="400000"/>
                    </a:lnR>
                    <a:lnT w="38100">
                      <a:solidFill>
                        <a:srgbClr val="000000"/>
                      </a:solidFill>
                      <a:miter lim="400000"/>
                    </a:lnT>
                    <a:lnB w="12700">
                      <a:solidFill>
                        <a:srgbClr val="000000"/>
                      </a:solidFill>
                      <a:miter lim="400000"/>
                    </a:lnB>
                    <a:solidFill>
                      <a:srgbClr val="006994"/>
                    </a:solidFill>
                  </a:tcPr>
                </a:tc>
              </a:tr>
              <a:tr h="295752">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2</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2">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2</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4</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1">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3</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8</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2">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4</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16</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2">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5</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32</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1">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6</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64</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1">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7</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128</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3">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8</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256</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2">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9</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512</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1">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10</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1024</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2">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11</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2048</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1">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12</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4096</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3">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13</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8192</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49">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14</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16,384</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4">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15</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32,768</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2">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16</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65,536</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1">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17</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131,072</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0">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18</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262,144</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4">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19</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524,288</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49">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20</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1,048,576</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3">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21</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2,097,152</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0">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22</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4,194,304</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2">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23</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8,388,608</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50">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24</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16,777,216</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12700">
                      <a:solidFill>
                        <a:srgbClr val="000000"/>
                      </a:solidFill>
                      <a:miter lim="400000"/>
                    </a:lnB>
                    <a:solidFill>
                      <a:srgbClr val="FFFFFF"/>
                    </a:solidFill>
                  </a:tcPr>
                </a:tc>
              </a:tr>
              <a:tr h="295749">
                <a:tc>
                  <a:txBody>
                    <a:bodyPr/>
                    <a:lstStyle/>
                    <a:p>
                      <a:pPr marL="114300" defTabSz="457200">
                        <a:lnSpc>
                          <a:spcPts val="1900"/>
                        </a:lnSpc>
                        <a:tabLst>
                          <a:tab pos="520700" algn="l"/>
                        </a:tabLst>
                        <a:defRPr>
                          <a:solidFill>
                            <a:srgbClr val="000000"/>
                          </a:solidFill>
                        </a:defRPr>
                      </a:pPr>
                      <a:r>
                        <a:rPr sz="1400" spc="140">
                          <a:latin typeface="+mn-lt"/>
                          <a:ea typeface="+mn-ea"/>
                          <a:cs typeface="+mn-cs"/>
                          <a:sym typeface="Arial"/>
                        </a:rPr>
                        <a:t>25</a:t>
                      </a:r>
                    </a:p>
                  </a:txBody>
                  <a:tcPr marL="50800" marR="50800" marT="50800" marB="50800" anchor="ctr" horzOverflow="overflow">
                    <a:lnL w="38100">
                      <a:solidFill>
                        <a:srgbClr val="000000"/>
                      </a:solidFill>
                      <a:miter lim="400000"/>
                    </a:lnL>
                    <a:lnR w="12700">
                      <a:solidFill>
                        <a:srgbClr val="000000"/>
                      </a:solidFill>
                      <a:miter lim="400000"/>
                    </a:lnR>
                    <a:lnT w="12700">
                      <a:solidFill>
                        <a:srgbClr val="000000"/>
                      </a:solidFill>
                      <a:miter lim="400000"/>
                    </a:lnT>
                    <a:lnB w="38100">
                      <a:solidFill>
                        <a:srgbClr val="000000"/>
                      </a:solidFill>
                      <a:miter lim="400000"/>
                    </a:lnB>
                    <a:solidFill>
                      <a:srgbClr val="FFFFFF"/>
                    </a:solidFill>
                  </a:tcPr>
                </a:tc>
                <a:tc>
                  <a:txBody>
                    <a:bodyPr/>
                    <a:lstStyle/>
                    <a:p>
                      <a:pPr marL="114300" algn="r" defTabSz="457200">
                        <a:lnSpc>
                          <a:spcPts val="1900"/>
                        </a:lnSpc>
                        <a:tabLst>
                          <a:tab pos="520700" algn="l"/>
                        </a:tabLst>
                        <a:defRPr>
                          <a:solidFill>
                            <a:srgbClr val="000000"/>
                          </a:solidFill>
                        </a:defRPr>
                      </a:pPr>
                      <a:r>
                        <a:rPr sz="1400" spc="140">
                          <a:latin typeface="+mn-lt"/>
                          <a:ea typeface="+mn-ea"/>
                          <a:cs typeface="+mn-cs"/>
                          <a:sym typeface="Arial"/>
                        </a:rPr>
                        <a:t>33,554,432</a:t>
                      </a:r>
                    </a:p>
                  </a:txBody>
                  <a:tcPr marL="50800" marR="50800" marT="50800" marB="50800" anchor="ctr" horzOverflow="overflow">
                    <a:lnL w="12700">
                      <a:solidFill>
                        <a:srgbClr val="000000"/>
                      </a:solidFill>
                      <a:miter lim="400000"/>
                    </a:lnL>
                    <a:lnR w="38100">
                      <a:solidFill>
                        <a:srgbClr val="000000"/>
                      </a:solidFill>
                      <a:miter lim="400000"/>
                    </a:lnR>
                    <a:lnT w="12700">
                      <a:solidFill>
                        <a:srgbClr val="000000"/>
                      </a:solidFill>
                      <a:miter lim="400000"/>
                    </a:lnT>
                    <a:lnB w="38100">
                      <a:solidFill>
                        <a:srgbClr val="000000"/>
                      </a:solidFill>
                      <a:miter lim="400000"/>
                    </a:lnB>
                    <a:solidFill>
                      <a:srgbClr val="FFFFFF"/>
                    </a:solidFill>
                  </a:tcPr>
                </a:tc>
              </a:tr>
            </a:tbl>
          </a:graphicData>
        </a:graphic>
      </p:graphicFrame>
      <p:grpSp>
        <p:nvGrpSpPr>
          <p:cNvPr id="473" name="Group 473"/>
          <p:cNvGrpSpPr/>
          <p:nvPr/>
        </p:nvGrpSpPr>
        <p:grpSpPr>
          <a:xfrm>
            <a:off x="4508500" y="2616200"/>
            <a:ext cx="4388272" cy="2022551"/>
            <a:chOff x="0" y="0"/>
            <a:chExt cx="4388271" cy="2022550"/>
          </a:xfrm>
        </p:grpSpPr>
        <p:sp>
          <p:nvSpPr>
            <p:cNvPr id="464" name="Shape 464"/>
            <p:cNvSpPr/>
            <p:nvPr/>
          </p:nvSpPr>
          <p:spPr>
            <a:xfrm>
              <a:off x="0" y="1460500"/>
              <a:ext cx="92765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201B17"/>
                  </a:solidFill>
                </a:defRPr>
              </a:lvl1pPr>
            </a:lstStyle>
            <a:p>
              <a:pPr>
                <a:defRPr>
                  <a:solidFill>
                    <a:srgbClr val="006994"/>
                  </a:solidFill>
                </a:defRPr>
              </a:pPr>
              <a:r>
                <a:rPr>
                  <a:solidFill>
                    <a:srgbClr val="201B17"/>
                  </a:solidFill>
                </a:rPr>
                <a:t>Cycle 1</a:t>
              </a:r>
            </a:p>
          </p:txBody>
        </p:sp>
        <p:grpSp>
          <p:nvGrpSpPr>
            <p:cNvPr id="472" name="Group 472"/>
            <p:cNvGrpSpPr/>
            <p:nvPr/>
          </p:nvGrpSpPr>
          <p:grpSpPr>
            <a:xfrm>
              <a:off x="1836927" y="0"/>
              <a:ext cx="2551345" cy="2022551"/>
              <a:chOff x="0" y="0"/>
              <a:chExt cx="2551344" cy="2022550"/>
            </a:xfrm>
          </p:grpSpPr>
          <p:pic>
            <p:nvPicPr>
              <p:cNvPr id="465" name="PCR-2 OHT 2.pdf"/>
              <p:cNvPicPr>
                <a:picLocks noChangeAspect="1"/>
              </p:cNvPicPr>
              <p:nvPr/>
            </p:nvPicPr>
            <p:blipFill>
              <a:blip r:embed="rId2">
                <a:extLst/>
              </a:blip>
              <a:stretch>
                <a:fillRect/>
              </a:stretch>
            </p:blipFill>
            <p:spPr>
              <a:xfrm>
                <a:off x="2391146" y="899350"/>
                <a:ext cx="160199" cy="1123201"/>
              </a:xfrm>
              <a:prstGeom prst="rect">
                <a:avLst/>
              </a:prstGeom>
              <a:ln w="12700" cap="flat">
                <a:noFill/>
                <a:miter lim="400000"/>
              </a:ln>
              <a:effectLst/>
            </p:spPr>
          </p:pic>
          <p:pic>
            <p:nvPicPr>
              <p:cNvPr id="466" name="PCR-2 OHT 2.pdf"/>
              <p:cNvPicPr>
                <a:picLocks noChangeAspect="1"/>
              </p:cNvPicPr>
              <p:nvPr/>
            </p:nvPicPr>
            <p:blipFill>
              <a:blip r:embed="rId2">
                <a:extLst/>
              </a:blip>
              <a:stretch>
                <a:fillRect/>
              </a:stretch>
            </p:blipFill>
            <p:spPr>
              <a:xfrm flipH="1">
                <a:off x="0" y="899350"/>
                <a:ext cx="160199" cy="1123201"/>
              </a:xfrm>
              <a:prstGeom prst="rect">
                <a:avLst/>
              </a:prstGeom>
              <a:ln w="12700" cap="flat">
                <a:noFill/>
                <a:miter lim="400000"/>
              </a:ln>
              <a:effectLst/>
            </p:spPr>
          </p:pic>
          <p:pic>
            <p:nvPicPr>
              <p:cNvPr id="467" name="PCR-2 OHT 1.pdf"/>
              <p:cNvPicPr>
                <a:picLocks noChangeAspect="1"/>
              </p:cNvPicPr>
              <p:nvPr/>
            </p:nvPicPr>
            <p:blipFill>
              <a:blip r:embed="rId3">
                <a:extLst/>
              </a:blip>
              <a:stretch>
                <a:fillRect/>
              </a:stretch>
            </p:blipFill>
            <p:spPr>
              <a:xfrm flipH="1">
                <a:off x="194131" y="899350"/>
                <a:ext cx="160065" cy="1121750"/>
              </a:xfrm>
              <a:prstGeom prst="rect">
                <a:avLst/>
              </a:prstGeom>
              <a:ln w="12700" cap="flat">
                <a:noFill/>
                <a:miter lim="400000"/>
              </a:ln>
              <a:effectLst/>
            </p:spPr>
          </p:pic>
          <p:pic>
            <p:nvPicPr>
              <p:cNvPr id="468" name="PCR-2 OHT 1.pdf"/>
              <p:cNvPicPr>
                <a:picLocks noChangeAspect="1"/>
              </p:cNvPicPr>
              <p:nvPr/>
            </p:nvPicPr>
            <p:blipFill>
              <a:blip r:embed="rId3">
                <a:extLst/>
              </a:blip>
              <a:stretch>
                <a:fillRect/>
              </a:stretch>
            </p:blipFill>
            <p:spPr>
              <a:xfrm>
                <a:off x="2205811" y="899350"/>
                <a:ext cx="160064" cy="1121750"/>
              </a:xfrm>
              <a:prstGeom prst="rect">
                <a:avLst/>
              </a:prstGeom>
              <a:ln w="12700" cap="flat">
                <a:noFill/>
                <a:miter lim="400000"/>
              </a:ln>
              <a:effectLst/>
            </p:spPr>
          </p:pic>
          <p:grpSp>
            <p:nvGrpSpPr>
              <p:cNvPr id="471" name="Group 471"/>
              <p:cNvGrpSpPr/>
              <p:nvPr/>
            </p:nvGrpSpPr>
            <p:grpSpPr>
              <a:xfrm>
                <a:off x="381339" y="0"/>
                <a:ext cx="1790701" cy="960967"/>
                <a:chOff x="0" y="0"/>
                <a:chExt cx="1790700" cy="960966"/>
              </a:xfrm>
            </p:grpSpPr>
            <p:sp>
              <p:nvSpPr>
                <p:cNvPr id="469" name="Shape 469"/>
                <p:cNvSpPr/>
                <p:nvPr/>
              </p:nvSpPr>
              <p:spPr>
                <a:xfrm flipV="1">
                  <a:off x="0" y="12700"/>
                  <a:ext cx="711200" cy="948267"/>
                </a:xfrm>
                <a:prstGeom prst="line">
                  <a:avLst/>
                </a:prstGeom>
                <a:noFill/>
                <a:ln w="635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70" name="Shape 470"/>
                <p:cNvSpPr/>
                <p:nvPr/>
              </p:nvSpPr>
              <p:spPr>
                <a:xfrm flipH="1" flipV="1">
                  <a:off x="1079500" y="0"/>
                  <a:ext cx="711200" cy="948267"/>
                </a:xfrm>
                <a:prstGeom prst="line">
                  <a:avLst/>
                </a:prstGeom>
                <a:noFill/>
                <a:ln w="635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grpSp>
        <p:nvGrpSpPr>
          <p:cNvPr id="489" name="Group 489"/>
          <p:cNvGrpSpPr/>
          <p:nvPr/>
        </p:nvGrpSpPr>
        <p:grpSpPr>
          <a:xfrm>
            <a:off x="4508500" y="4694766"/>
            <a:ext cx="4926753" cy="1977800"/>
            <a:chOff x="0" y="0"/>
            <a:chExt cx="4926752" cy="1977798"/>
          </a:xfrm>
        </p:grpSpPr>
        <p:pic>
          <p:nvPicPr>
            <p:cNvPr id="474" name="PCR-2 OHT 2.pdf"/>
            <p:cNvPicPr>
              <a:picLocks noChangeAspect="1"/>
            </p:cNvPicPr>
            <p:nvPr/>
          </p:nvPicPr>
          <p:blipFill>
            <a:blip r:embed="rId2">
              <a:extLst/>
            </a:blip>
            <a:stretch>
              <a:fillRect/>
            </a:stretch>
          </p:blipFill>
          <p:spPr>
            <a:xfrm flipH="1">
              <a:off x="1267967" y="842623"/>
              <a:ext cx="160199" cy="1123201"/>
            </a:xfrm>
            <a:prstGeom prst="rect">
              <a:avLst/>
            </a:prstGeom>
            <a:ln w="12700" cap="flat">
              <a:noFill/>
              <a:miter lim="400000"/>
            </a:ln>
            <a:effectLst/>
          </p:spPr>
        </p:pic>
        <p:pic>
          <p:nvPicPr>
            <p:cNvPr id="475" name="PCR-2 OHT 2.pdf"/>
            <p:cNvPicPr>
              <a:picLocks noChangeAspect="1"/>
            </p:cNvPicPr>
            <p:nvPr/>
          </p:nvPicPr>
          <p:blipFill>
            <a:blip r:embed="rId2">
              <a:extLst/>
            </a:blip>
            <a:stretch>
              <a:fillRect/>
            </a:stretch>
          </p:blipFill>
          <p:spPr>
            <a:xfrm>
              <a:off x="2582154" y="849198"/>
              <a:ext cx="160199" cy="1123201"/>
            </a:xfrm>
            <a:prstGeom prst="rect">
              <a:avLst/>
            </a:prstGeom>
            <a:ln w="12700" cap="flat">
              <a:noFill/>
              <a:miter lim="400000"/>
            </a:ln>
            <a:effectLst/>
          </p:spPr>
        </p:pic>
        <p:pic>
          <p:nvPicPr>
            <p:cNvPr id="476" name="PCR-2 OHT 2.pdf"/>
            <p:cNvPicPr>
              <a:picLocks noChangeAspect="1"/>
            </p:cNvPicPr>
            <p:nvPr/>
          </p:nvPicPr>
          <p:blipFill>
            <a:blip r:embed="rId2">
              <a:extLst/>
            </a:blip>
            <a:stretch>
              <a:fillRect/>
            </a:stretch>
          </p:blipFill>
          <p:spPr>
            <a:xfrm flipH="1">
              <a:off x="3482847" y="849198"/>
              <a:ext cx="160199" cy="1123201"/>
            </a:xfrm>
            <a:prstGeom prst="rect">
              <a:avLst/>
            </a:prstGeom>
            <a:ln w="12700" cap="flat">
              <a:noFill/>
              <a:miter lim="400000"/>
            </a:ln>
            <a:effectLst/>
          </p:spPr>
        </p:pic>
        <p:pic>
          <p:nvPicPr>
            <p:cNvPr id="477" name="PCR-2 OHT 2.pdf"/>
            <p:cNvPicPr>
              <a:picLocks noChangeAspect="1"/>
            </p:cNvPicPr>
            <p:nvPr/>
          </p:nvPicPr>
          <p:blipFill>
            <a:blip r:embed="rId2">
              <a:extLst/>
            </a:blip>
            <a:stretch>
              <a:fillRect/>
            </a:stretch>
          </p:blipFill>
          <p:spPr>
            <a:xfrm flipH="1">
              <a:off x="4559806" y="849198"/>
              <a:ext cx="160200" cy="1123201"/>
            </a:xfrm>
            <a:prstGeom prst="rect">
              <a:avLst/>
            </a:prstGeom>
            <a:ln w="12700" cap="flat">
              <a:noFill/>
              <a:miter lim="400000"/>
            </a:ln>
            <a:effectLst/>
          </p:spPr>
        </p:pic>
        <p:pic>
          <p:nvPicPr>
            <p:cNvPr id="478" name="PCR-2 OHT 2.pdf"/>
            <p:cNvPicPr>
              <a:picLocks noChangeAspect="1"/>
            </p:cNvPicPr>
            <p:nvPr/>
          </p:nvPicPr>
          <p:blipFill>
            <a:blip r:embed="rId2">
              <a:extLst/>
            </a:blip>
            <a:stretch>
              <a:fillRect/>
            </a:stretch>
          </p:blipFill>
          <p:spPr>
            <a:xfrm>
              <a:off x="4766554" y="849198"/>
              <a:ext cx="160199" cy="1123201"/>
            </a:xfrm>
            <a:prstGeom prst="rect">
              <a:avLst/>
            </a:prstGeom>
            <a:ln w="12700" cap="flat">
              <a:noFill/>
              <a:miter lim="400000"/>
            </a:ln>
            <a:effectLst/>
          </p:spPr>
        </p:pic>
        <p:pic>
          <p:nvPicPr>
            <p:cNvPr id="479" name="PCR-2 OHT 1.pdf"/>
            <p:cNvPicPr>
              <a:picLocks noChangeAspect="1"/>
            </p:cNvPicPr>
            <p:nvPr/>
          </p:nvPicPr>
          <p:blipFill>
            <a:blip r:embed="rId3">
              <a:extLst/>
            </a:blip>
            <a:stretch>
              <a:fillRect/>
            </a:stretch>
          </p:blipFill>
          <p:spPr>
            <a:xfrm>
              <a:off x="2386658" y="849924"/>
              <a:ext cx="160064" cy="1121750"/>
            </a:xfrm>
            <a:prstGeom prst="rect">
              <a:avLst/>
            </a:prstGeom>
            <a:ln w="12700" cap="flat">
              <a:noFill/>
              <a:miter lim="400000"/>
            </a:ln>
            <a:effectLst/>
          </p:spPr>
        </p:pic>
        <p:pic>
          <p:nvPicPr>
            <p:cNvPr id="480" name="PCR-2 OHT 1.pdf"/>
            <p:cNvPicPr>
              <a:picLocks noChangeAspect="1"/>
            </p:cNvPicPr>
            <p:nvPr/>
          </p:nvPicPr>
          <p:blipFill>
            <a:blip r:embed="rId3">
              <a:extLst/>
            </a:blip>
            <a:stretch>
              <a:fillRect/>
            </a:stretch>
          </p:blipFill>
          <p:spPr>
            <a:xfrm flipH="1">
              <a:off x="3666818" y="849924"/>
              <a:ext cx="160064" cy="1121750"/>
            </a:xfrm>
            <a:prstGeom prst="rect">
              <a:avLst/>
            </a:prstGeom>
            <a:ln w="12700" cap="flat">
              <a:noFill/>
              <a:miter lim="400000"/>
            </a:ln>
            <a:effectLst/>
          </p:spPr>
        </p:pic>
        <p:sp>
          <p:nvSpPr>
            <p:cNvPr id="481" name="Shape 481"/>
            <p:cNvSpPr/>
            <p:nvPr/>
          </p:nvSpPr>
          <p:spPr>
            <a:xfrm>
              <a:off x="0" y="1248833"/>
              <a:ext cx="92765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201B17"/>
                  </a:solidFill>
                </a:defRPr>
              </a:lvl1pPr>
            </a:lstStyle>
            <a:p>
              <a:pPr>
                <a:defRPr>
                  <a:solidFill>
                    <a:srgbClr val="006994"/>
                  </a:solidFill>
                </a:defRPr>
              </a:pPr>
              <a:r>
                <a:rPr>
                  <a:solidFill>
                    <a:srgbClr val="201B17"/>
                  </a:solidFill>
                </a:rPr>
                <a:t>Cycle 2</a:t>
              </a:r>
            </a:p>
          </p:txBody>
        </p:sp>
        <p:grpSp>
          <p:nvGrpSpPr>
            <p:cNvPr id="484" name="Group 484"/>
            <p:cNvGrpSpPr/>
            <p:nvPr/>
          </p:nvGrpSpPr>
          <p:grpSpPr>
            <a:xfrm>
              <a:off x="1244600" y="843798"/>
              <a:ext cx="390312" cy="1134001"/>
              <a:chOff x="0" y="0"/>
              <a:chExt cx="390311" cy="1134000"/>
            </a:xfrm>
          </p:grpSpPr>
          <p:pic>
            <p:nvPicPr>
              <p:cNvPr id="482" name="PCR-2 OHT 2.pdf"/>
              <p:cNvPicPr>
                <a:picLocks noChangeAspect="1"/>
              </p:cNvPicPr>
              <p:nvPr/>
            </p:nvPicPr>
            <p:blipFill>
              <a:blip r:embed="rId2">
                <a:extLst/>
              </a:blip>
              <a:stretch>
                <a:fillRect/>
              </a:stretch>
            </p:blipFill>
            <p:spPr>
              <a:xfrm>
                <a:off x="230113" y="5400"/>
                <a:ext cx="160199" cy="1123201"/>
              </a:xfrm>
              <a:prstGeom prst="rect">
                <a:avLst/>
              </a:prstGeom>
              <a:ln w="12700" cap="flat">
                <a:noFill/>
                <a:miter lim="400000"/>
              </a:ln>
              <a:effectLst/>
            </p:spPr>
          </p:pic>
          <p:pic>
            <p:nvPicPr>
              <p:cNvPr id="483" name="PCR-2 OHT 2.pdf"/>
              <p:cNvPicPr>
                <a:picLocks noChangeAspect="1"/>
              </p:cNvPicPr>
              <p:nvPr/>
            </p:nvPicPr>
            <p:blipFill>
              <a:blip r:embed="rId4">
                <a:extLst/>
              </a:blip>
              <a:stretch>
                <a:fillRect/>
              </a:stretch>
            </p:blipFill>
            <p:spPr>
              <a:xfrm flipH="1">
                <a:off x="0" y="0"/>
                <a:ext cx="216001" cy="1134001"/>
              </a:xfrm>
              <a:prstGeom prst="rect">
                <a:avLst/>
              </a:prstGeom>
              <a:ln w="12700" cap="flat">
                <a:noFill/>
                <a:miter lim="400000"/>
              </a:ln>
              <a:effectLst/>
            </p:spPr>
          </p:pic>
        </p:grpSp>
        <p:sp>
          <p:nvSpPr>
            <p:cNvPr id="485" name="Shape 485"/>
            <p:cNvSpPr/>
            <p:nvPr/>
          </p:nvSpPr>
          <p:spPr>
            <a:xfrm flipH="1" flipV="1">
              <a:off x="4368800" y="0"/>
              <a:ext cx="220134" cy="846667"/>
            </a:xfrm>
            <a:prstGeom prst="line">
              <a:avLst/>
            </a:prstGeom>
            <a:noFill/>
            <a:ln w="508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86" name="Shape 486"/>
            <p:cNvSpPr/>
            <p:nvPr/>
          </p:nvSpPr>
          <p:spPr>
            <a:xfrm flipV="1">
              <a:off x="3822700" y="0"/>
              <a:ext cx="220134" cy="846667"/>
            </a:xfrm>
            <a:prstGeom prst="line">
              <a:avLst/>
            </a:prstGeom>
            <a:noFill/>
            <a:ln w="508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87" name="Shape 487"/>
            <p:cNvSpPr/>
            <p:nvPr/>
          </p:nvSpPr>
          <p:spPr>
            <a:xfrm flipV="1">
              <a:off x="1638300" y="0"/>
              <a:ext cx="220134" cy="846667"/>
            </a:xfrm>
            <a:prstGeom prst="line">
              <a:avLst/>
            </a:prstGeom>
            <a:noFill/>
            <a:ln w="508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488" name="Shape 488"/>
            <p:cNvSpPr/>
            <p:nvPr/>
          </p:nvSpPr>
          <p:spPr>
            <a:xfrm flipH="1" flipV="1">
              <a:off x="2146300" y="0"/>
              <a:ext cx="220134" cy="846667"/>
            </a:xfrm>
            <a:prstGeom prst="line">
              <a:avLst/>
            </a:prstGeom>
            <a:noFill/>
            <a:ln w="508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516" name="Group 516"/>
          <p:cNvGrpSpPr/>
          <p:nvPr/>
        </p:nvGrpSpPr>
        <p:grpSpPr>
          <a:xfrm>
            <a:off x="4508500" y="6675966"/>
            <a:ext cx="5190912" cy="2033092"/>
            <a:chOff x="0" y="0"/>
            <a:chExt cx="5190911" cy="2033091"/>
          </a:xfrm>
        </p:grpSpPr>
        <p:sp>
          <p:nvSpPr>
            <p:cNvPr id="490" name="Shape 490"/>
            <p:cNvSpPr/>
            <p:nvPr/>
          </p:nvSpPr>
          <p:spPr>
            <a:xfrm>
              <a:off x="0" y="1312333"/>
              <a:ext cx="927659"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201B17"/>
                  </a:solidFill>
                </a:defRPr>
              </a:lvl1pPr>
            </a:lstStyle>
            <a:p>
              <a:pPr>
                <a:defRPr>
                  <a:solidFill>
                    <a:srgbClr val="006994"/>
                  </a:solidFill>
                </a:defRPr>
              </a:pPr>
              <a:r>
                <a:rPr>
                  <a:solidFill>
                    <a:srgbClr val="201B17"/>
                  </a:solidFill>
                </a:rPr>
                <a:t>Cycle 3</a:t>
              </a:r>
            </a:p>
          </p:txBody>
        </p:sp>
        <p:grpSp>
          <p:nvGrpSpPr>
            <p:cNvPr id="515" name="Group 515"/>
            <p:cNvGrpSpPr/>
            <p:nvPr/>
          </p:nvGrpSpPr>
          <p:grpSpPr>
            <a:xfrm>
              <a:off x="970279" y="0"/>
              <a:ext cx="4220633" cy="2033092"/>
              <a:chOff x="0" y="0"/>
              <a:chExt cx="4220632" cy="2033091"/>
            </a:xfrm>
          </p:grpSpPr>
          <p:pic>
            <p:nvPicPr>
              <p:cNvPr id="491" name="PCR-2 OHT 2.pdf"/>
              <p:cNvPicPr>
                <a:picLocks noChangeAspect="1"/>
              </p:cNvPicPr>
              <p:nvPr/>
            </p:nvPicPr>
            <p:blipFill>
              <a:blip r:embed="rId2">
                <a:extLst/>
              </a:blip>
              <a:stretch>
                <a:fillRect/>
              </a:stretch>
            </p:blipFill>
            <p:spPr>
              <a:xfrm>
                <a:off x="230113" y="904491"/>
                <a:ext cx="160199" cy="1123201"/>
              </a:xfrm>
              <a:prstGeom prst="rect">
                <a:avLst/>
              </a:prstGeom>
              <a:ln w="12700" cap="flat">
                <a:noFill/>
                <a:miter lim="400000"/>
              </a:ln>
              <a:effectLst/>
            </p:spPr>
          </p:pic>
          <p:pic>
            <p:nvPicPr>
              <p:cNvPr id="492" name="PCR-2 OHT 2.pdf"/>
              <p:cNvPicPr>
                <a:picLocks noChangeAspect="1"/>
              </p:cNvPicPr>
              <p:nvPr/>
            </p:nvPicPr>
            <p:blipFill>
              <a:blip r:embed="rId4">
                <a:extLst/>
              </a:blip>
              <a:stretch>
                <a:fillRect/>
              </a:stretch>
            </p:blipFill>
            <p:spPr>
              <a:xfrm flipH="1">
                <a:off x="0" y="899091"/>
                <a:ext cx="216001" cy="1134001"/>
              </a:xfrm>
              <a:prstGeom prst="rect">
                <a:avLst/>
              </a:prstGeom>
              <a:ln w="12700" cap="flat">
                <a:noFill/>
                <a:miter lim="400000"/>
              </a:ln>
              <a:effectLst/>
            </p:spPr>
          </p:pic>
          <p:pic>
            <p:nvPicPr>
              <p:cNvPr id="493" name="PCR-2 OHT 2.pdf"/>
              <p:cNvPicPr>
                <a:picLocks noChangeAspect="1"/>
              </p:cNvPicPr>
              <p:nvPr/>
            </p:nvPicPr>
            <p:blipFill>
              <a:blip r:embed="rId2">
                <a:extLst/>
              </a:blip>
              <a:stretch>
                <a:fillRect/>
              </a:stretch>
            </p:blipFill>
            <p:spPr>
              <a:xfrm>
                <a:off x="799073" y="904491"/>
                <a:ext cx="160199" cy="1123201"/>
              </a:xfrm>
              <a:prstGeom prst="rect">
                <a:avLst/>
              </a:prstGeom>
              <a:ln w="12700" cap="flat">
                <a:noFill/>
                <a:miter lim="400000"/>
              </a:ln>
              <a:effectLst/>
            </p:spPr>
          </p:pic>
          <p:pic>
            <p:nvPicPr>
              <p:cNvPr id="494" name="PCR-2 OHT 2.pdf"/>
              <p:cNvPicPr>
                <a:picLocks noChangeAspect="1"/>
              </p:cNvPicPr>
              <p:nvPr/>
            </p:nvPicPr>
            <p:blipFill>
              <a:blip r:embed="rId4">
                <a:extLst/>
              </a:blip>
              <a:stretch>
                <a:fillRect/>
              </a:stretch>
            </p:blipFill>
            <p:spPr>
              <a:xfrm flipH="1">
                <a:off x="568959" y="899091"/>
                <a:ext cx="216001" cy="1134001"/>
              </a:xfrm>
              <a:prstGeom prst="rect">
                <a:avLst/>
              </a:prstGeom>
              <a:ln w="12700" cap="flat">
                <a:noFill/>
                <a:miter lim="400000"/>
              </a:ln>
              <a:effectLst/>
            </p:spPr>
          </p:pic>
          <p:pic>
            <p:nvPicPr>
              <p:cNvPr id="495" name="PCR-2 OHT 2.pdf"/>
              <p:cNvPicPr>
                <a:picLocks noChangeAspect="1"/>
              </p:cNvPicPr>
              <p:nvPr/>
            </p:nvPicPr>
            <p:blipFill>
              <a:blip r:embed="rId2">
                <a:extLst/>
              </a:blip>
              <a:stretch>
                <a:fillRect/>
              </a:stretch>
            </p:blipFill>
            <p:spPr>
              <a:xfrm>
                <a:off x="1876033" y="904491"/>
                <a:ext cx="160200" cy="1123201"/>
              </a:xfrm>
              <a:prstGeom prst="rect">
                <a:avLst/>
              </a:prstGeom>
              <a:ln w="12700" cap="flat">
                <a:noFill/>
                <a:miter lim="400000"/>
              </a:ln>
              <a:effectLst/>
            </p:spPr>
          </p:pic>
          <p:pic>
            <p:nvPicPr>
              <p:cNvPr id="496" name="PCR-2 OHT 2.pdf"/>
              <p:cNvPicPr>
                <a:picLocks noChangeAspect="1"/>
              </p:cNvPicPr>
              <p:nvPr/>
            </p:nvPicPr>
            <p:blipFill>
              <a:blip r:embed="rId4">
                <a:extLst/>
              </a:blip>
              <a:stretch>
                <a:fillRect/>
              </a:stretch>
            </p:blipFill>
            <p:spPr>
              <a:xfrm flipH="1">
                <a:off x="1645920" y="899091"/>
                <a:ext cx="216001" cy="1134001"/>
              </a:xfrm>
              <a:prstGeom prst="rect">
                <a:avLst/>
              </a:prstGeom>
              <a:ln w="12700" cap="flat">
                <a:noFill/>
                <a:miter lim="400000"/>
              </a:ln>
              <a:effectLst/>
            </p:spPr>
          </p:pic>
          <p:pic>
            <p:nvPicPr>
              <p:cNvPr id="497" name="PCR-2 OHT 2.pdf"/>
              <p:cNvPicPr>
                <a:picLocks noChangeAspect="1"/>
              </p:cNvPicPr>
              <p:nvPr/>
            </p:nvPicPr>
            <p:blipFill>
              <a:blip r:embed="rId2">
                <a:extLst/>
              </a:blip>
              <a:stretch>
                <a:fillRect/>
              </a:stretch>
            </p:blipFill>
            <p:spPr>
              <a:xfrm>
                <a:off x="2404353" y="904491"/>
                <a:ext cx="160199" cy="1123201"/>
              </a:xfrm>
              <a:prstGeom prst="rect">
                <a:avLst/>
              </a:prstGeom>
              <a:ln w="12700" cap="flat">
                <a:noFill/>
                <a:miter lim="400000"/>
              </a:ln>
              <a:effectLst/>
            </p:spPr>
          </p:pic>
          <p:pic>
            <p:nvPicPr>
              <p:cNvPr id="498" name="PCR-2 OHT 2.pdf"/>
              <p:cNvPicPr>
                <a:picLocks noChangeAspect="1"/>
              </p:cNvPicPr>
              <p:nvPr/>
            </p:nvPicPr>
            <p:blipFill>
              <a:blip r:embed="rId4">
                <a:extLst/>
              </a:blip>
              <a:stretch>
                <a:fillRect/>
              </a:stretch>
            </p:blipFill>
            <p:spPr>
              <a:xfrm flipH="1">
                <a:off x="2174239" y="899091"/>
                <a:ext cx="216001" cy="1134001"/>
              </a:xfrm>
              <a:prstGeom prst="rect">
                <a:avLst/>
              </a:prstGeom>
              <a:ln w="12700" cap="flat">
                <a:noFill/>
                <a:miter lim="400000"/>
              </a:ln>
              <a:effectLst/>
            </p:spPr>
          </p:pic>
          <p:pic>
            <p:nvPicPr>
              <p:cNvPr id="499" name="PCR-2 OHT 2.pdf"/>
              <p:cNvPicPr>
                <a:picLocks noChangeAspect="1"/>
              </p:cNvPicPr>
              <p:nvPr/>
            </p:nvPicPr>
            <p:blipFill>
              <a:blip r:embed="rId2">
                <a:extLst/>
              </a:blip>
              <a:stretch>
                <a:fillRect/>
              </a:stretch>
            </p:blipFill>
            <p:spPr>
              <a:xfrm>
                <a:off x="3521953" y="904491"/>
                <a:ext cx="160199" cy="1123201"/>
              </a:xfrm>
              <a:prstGeom prst="rect">
                <a:avLst/>
              </a:prstGeom>
              <a:ln w="12700" cap="flat">
                <a:noFill/>
                <a:miter lim="400000"/>
              </a:ln>
              <a:effectLst/>
            </p:spPr>
          </p:pic>
          <p:pic>
            <p:nvPicPr>
              <p:cNvPr id="500" name="PCR-2 OHT 2.pdf"/>
              <p:cNvPicPr>
                <a:picLocks noChangeAspect="1"/>
              </p:cNvPicPr>
              <p:nvPr/>
            </p:nvPicPr>
            <p:blipFill>
              <a:blip r:embed="rId4">
                <a:extLst/>
              </a:blip>
              <a:stretch>
                <a:fillRect/>
              </a:stretch>
            </p:blipFill>
            <p:spPr>
              <a:xfrm flipH="1">
                <a:off x="3291839" y="899091"/>
                <a:ext cx="216001" cy="1134001"/>
              </a:xfrm>
              <a:prstGeom prst="rect">
                <a:avLst/>
              </a:prstGeom>
              <a:ln w="12700" cap="flat">
                <a:noFill/>
                <a:miter lim="400000"/>
              </a:ln>
              <a:effectLst/>
            </p:spPr>
          </p:pic>
          <p:pic>
            <p:nvPicPr>
              <p:cNvPr id="501" name="PCR-2 OHT 2.pdf"/>
              <p:cNvPicPr>
                <a:picLocks noChangeAspect="1"/>
              </p:cNvPicPr>
              <p:nvPr/>
            </p:nvPicPr>
            <p:blipFill>
              <a:blip r:embed="rId2">
                <a:extLst/>
              </a:blip>
              <a:stretch>
                <a:fillRect/>
              </a:stretch>
            </p:blipFill>
            <p:spPr>
              <a:xfrm>
                <a:off x="4060433" y="904491"/>
                <a:ext cx="160200" cy="1123201"/>
              </a:xfrm>
              <a:prstGeom prst="rect">
                <a:avLst/>
              </a:prstGeom>
              <a:ln w="12700" cap="flat">
                <a:noFill/>
                <a:miter lim="400000"/>
              </a:ln>
              <a:effectLst/>
            </p:spPr>
          </p:pic>
          <p:pic>
            <p:nvPicPr>
              <p:cNvPr id="502" name="PCR-2 OHT 2.pdf"/>
              <p:cNvPicPr>
                <a:picLocks noChangeAspect="1"/>
              </p:cNvPicPr>
              <p:nvPr/>
            </p:nvPicPr>
            <p:blipFill>
              <a:blip r:embed="rId4">
                <a:extLst/>
              </a:blip>
              <a:stretch>
                <a:fillRect/>
              </a:stretch>
            </p:blipFill>
            <p:spPr>
              <a:xfrm flipH="1">
                <a:off x="3830320" y="899091"/>
                <a:ext cx="216001" cy="1134001"/>
              </a:xfrm>
              <a:prstGeom prst="rect">
                <a:avLst/>
              </a:prstGeom>
              <a:ln w="12700" cap="flat">
                <a:noFill/>
                <a:miter lim="400000"/>
              </a:ln>
              <a:effectLst/>
            </p:spPr>
          </p:pic>
          <p:pic>
            <p:nvPicPr>
              <p:cNvPr id="503" name="PCR-2 OHT 2.pdf"/>
              <p:cNvPicPr>
                <a:picLocks noChangeAspect="1"/>
              </p:cNvPicPr>
              <p:nvPr/>
            </p:nvPicPr>
            <p:blipFill>
              <a:blip r:embed="rId2">
                <a:extLst/>
              </a:blip>
              <a:stretch>
                <a:fillRect/>
              </a:stretch>
            </p:blipFill>
            <p:spPr>
              <a:xfrm>
                <a:off x="2983474" y="904491"/>
                <a:ext cx="160199" cy="1123201"/>
              </a:xfrm>
              <a:prstGeom prst="rect">
                <a:avLst/>
              </a:prstGeom>
              <a:ln w="12700" cap="flat">
                <a:noFill/>
                <a:miter lim="400000"/>
              </a:ln>
              <a:effectLst/>
            </p:spPr>
          </p:pic>
          <p:pic>
            <p:nvPicPr>
              <p:cNvPr id="504" name="PCR-2 OHT 2.pdf"/>
              <p:cNvPicPr>
                <a:picLocks noChangeAspect="1"/>
              </p:cNvPicPr>
              <p:nvPr/>
            </p:nvPicPr>
            <p:blipFill>
              <a:blip r:embed="rId2">
                <a:extLst/>
              </a:blip>
              <a:stretch>
                <a:fillRect/>
              </a:stretch>
            </p:blipFill>
            <p:spPr>
              <a:xfrm flipH="1">
                <a:off x="1140967" y="904491"/>
                <a:ext cx="160199" cy="1123201"/>
              </a:xfrm>
              <a:prstGeom prst="rect">
                <a:avLst/>
              </a:prstGeom>
              <a:ln w="12700" cap="flat">
                <a:noFill/>
                <a:miter lim="400000"/>
              </a:ln>
              <a:effectLst/>
            </p:spPr>
          </p:pic>
          <p:pic>
            <p:nvPicPr>
              <p:cNvPr id="505" name="PCR-2 OHT 1.pdf"/>
              <p:cNvPicPr>
                <a:picLocks noChangeAspect="1"/>
              </p:cNvPicPr>
              <p:nvPr/>
            </p:nvPicPr>
            <p:blipFill>
              <a:blip r:embed="rId3">
                <a:extLst/>
              </a:blip>
              <a:stretch>
                <a:fillRect/>
              </a:stretch>
            </p:blipFill>
            <p:spPr>
              <a:xfrm>
                <a:off x="2767658" y="905216"/>
                <a:ext cx="160064" cy="1121751"/>
              </a:xfrm>
              <a:prstGeom prst="rect">
                <a:avLst/>
              </a:prstGeom>
              <a:ln w="12700" cap="flat">
                <a:noFill/>
                <a:miter lim="400000"/>
              </a:ln>
              <a:effectLst/>
            </p:spPr>
          </p:pic>
          <p:pic>
            <p:nvPicPr>
              <p:cNvPr id="506" name="PCR-2 OHT 1.pdf"/>
              <p:cNvPicPr>
                <a:picLocks noChangeAspect="1"/>
              </p:cNvPicPr>
              <p:nvPr/>
            </p:nvPicPr>
            <p:blipFill>
              <a:blip r:embed="rId3">
                <a:extLst/>
              </a:blip>
              <a:stretch>
                <a:fillRect/>
              </a:stretch>
            </p:blipFill>
            <p:spPr>
              <a:xfrm flipH="1">
                <a:off x="1314779" y="905216"/>
                <a:ext cx="160064" cy="1121751"/>
              </a:xfrm>
              <a:prstGeom prst="rect">
                <a:avLst/>
              </a:prstGeom>
              <a:ln w="12700" cap="flat">
                <a:noFill/>
                <a:miter lim="400000"/>
              </a:ln>
              <a:effectLst/>
            </p:spPr>
          </p:pic>
          <p:sp>
            <p:nvSpPr>
              <p:cNvPr id="507" name="Shape 507"/>
              <p:cNvSpPr/>
              <p:nvPr/>
            </p:nvSpPr>
            <p:spPr>
              <a:xfrm flipH="1" flipV="1">
                <a:off x="591820" y="0"/>
                <a:ext cx="80434" cy="8974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08" name="Shape 508"/>
              <p:cNvSpPr/>
              <p:nvPr/>
            </p:nvSpPr>
            <p:spPr>
              <a:xfrm flipH="1" flipV="1">
                <a:off x="1671320" y="0"/>
                <a:ext cx="80434" cy="8974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09" name="Shape 509"/>
              <p:cNvSpPr/>
              <p:nvPr/>
            </p:nvSpPr>
            <p:spPr>
              <a:xfrm flipH="1" flipV="1">
                <a:off x="2776220" y="0"/>
                <a:ext cx="80434" cy="8974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10" name="Shape 510"/>
              <p:cNvSpPr/>
              <p:nvPr/>
            </p:nvSpPr>
            <p:spPr>
              <a:xfrm flipH="1" flipV="1">
                <a:off x="3868420" y="0"/>
                <a:ext cx="80434" cy="8974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11" name="Shape 511"/>
              <p:cNvSpPr/>
              <p:nvPr/>
            </p:nvSpPr>
            <p:spPr>
              <a:xfrm flipV="1">
                <a:off x="3601720" y="0"/>
                <a:ext cx="80434" cy="8974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12" name="Shape 512"/>
              <p:cNvSpPr/>
              <p:nvPr/>
            </p:nvSpPr>
            <p:spPr>
              <a:xfrm flipV="1">
                <a:off x="2509520" y="0"/>
                <a:ext cx="80434" cy="8974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13" name="Shape 513"/>
              <p:cNvSpPr/>
              <p:nvPr/>
            </p:nvSpPr>
            <p:spPr>
              <a:xfrm flipV="1">
                <a:off x="1417320" y="0"/>
                <a:ext cx="80434" cy="8974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14" name="Shape 514"/>
              <p:cNvSpPr/>
              <p:nvPr/>
            </p:nvSpPr>
            <p:spPr>
              <a:xfrm flipV="1">
                <a:off x="325120" y="0"/>
                <a:ext cx="80434" cy="8974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533" name="Group 533"/>
          <p:cNvGrpSpPr/>
          <p:nvPr/>
        </p:nvGrpSpPr>
        <p:grpSpPr>
          <a:xfrm>
            <a:off x="5456766" y="8733366"/>
            <a:ext cx="4301068" cy="465668"/>
            <a:chOff x="0" y="0"/>
            <a:chExt cx="4301066" cy="465666"/>
          </a:xfrm>
        </p:grpSpPr>
        <p:sp>
          <p:nvSpPr>
            <p:cNvPr id="517" name="Shape 517"/>
            <p:cNvSpPr/>
            <p:nvPr/>
          </p:nvSpPr>
          <p:spPr>
            <a:xfrm flipV="1">
              <a:off x="0"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18" name="Shape 518"/>
            <p:cNvSpPr/>
            <p:nvPr/>
          </p:nvSpPr>
          <p:spPr>
            <a:xfrm flipV="1">
              <a:off x="533400"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19" name="Shape 519"/>
            <p:cNvSpPr/>
            <p:nvPr/>
          </p:nvSpPr>
          <p:spPr>
            <a:xfrm flipV="1">
              <a:off x="10794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0" name="Shape 520"/>
            <p:cNvSpPr/>
            <p:nvPr/>
          </p:nvSpPr>
          <p:spPr>
            <a:xfrm flipV="1">
              <a:off x="16763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1" name="Shape 521"/>
            <p:cNvSpPr/>
            <p:nvPr/>
          </p:nvSpPr>
          <p:spPr>
            <a:xfrm flipV="1">
              <a:off x="22097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2" name="Shape 522"/>
            <p:cNvSpPr/>
            <p:nvPr/>
          </p:nvSpPr>
          <p:spPr>
            <a:xfrm flipV="1">
              <a:off x="27558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3" name="Shape 523"/>
            <p:cNvSpPr/>
            <p:nvPr/>
          </p:nvSpPr>
          <p:spPr>
            <a:xfrm flipV="1">
              <a:off x="33019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4" name="Shape 524"/>
            <p:cNvSpPr/>
            <p:nvPr/>
          </p:nvSpPr>
          <p:spPr>
            <a:xfrm flipV="1">
              <a:off x="38734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5" name="Shape 525"/>
            <p:cNvSpPr/>
            <p:nvPr/>
          </p:nvSpPr>
          <p:spPr>
            <a:xfrm flipH="1" flipV="1">
              <a:off x="330200"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6" name="Shape 526"/>
            <p:cNvSpPr/>
            <p:nvPr/>
          </p:nvSpPr>
          <p:spPr>
            <a:xfrm flipH="1" flipV="1">
              <a:off x="8889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7" name="Shape 527"/>
            <p:cNvSpPr/>
            <p:nvPr/>
          </p:nvSpPr>
          <p:spPr>
            <a:xfrm flipH="1" flipV="1">
              <a:off x="13842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8" name="Shape 528"/>
            <p:cNvSpPr/>
            <p:nvPr/>
          </p:nvSpPr>
          <p:spPr>
            <a:xfrm flipH="1" flipV="1">
              <a:off x="19684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29" name="Shape 529"/>
            <p:cNvSpPr/>
            <p:nvPr/>
          </p:nvSpPr>
          <p:spPr>
            <a:xfrm flipH="1" flipV="1">
              <a:off x="24764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30" name="Shape 530"/>
            <p:cNvSpPr/>
            <p:nvPr/>
          </p:nvSpPr>
          <p:spPr>
            <a:xfrm flipH="1" flipV="1">
              <a:off x="30479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31" name="Shape 531"/>
            <p:cNvSpPr/>
            <p:nvPr/>
          </p:nvSpPr>
          <p:spPr>
            <a:xfrm flipH="1" flipV="1">
              <a:off x="35686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32" name="Shape 532"/>
            <p:cNvSpPr/>
            <p:nvPr/>
          </p:nvSpPr>
          <p:spPr>
            <a:xfrm flipH="1" flipV="1">
              <a:off x="4152899" y="0"/>
              <a:ext cx="148168" cy="465667"/>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539" name="Group 539"/>
          <p:cNvGrpSpPr/>
          <p:nvPr/>
        </p:nvGrpSpPr>
        <p:grpSpPr>
          <a:xfrm>
            <a:off x="5537200" y="1473390"/>
            <a:ext cx="2249542" cy="1121750"/>
            <a:chOff x="0" y="0"/>
            <a:chExt cx="2249541" cy="1121749"/>
          </a:xfrm>
        </p:grpSpPr>
        <p:grpSp>
          <p:nvGrpSpPr>
            <p:cNvPr id="536" name="Group 536"/>
            <p:cNvGrpSpPr/>
            <p:nvPr/>
          </p:nvGrpSpPr>
          <p:grpSpPr>
            <a:xfrm>
              <a:off x="1906598" y="0"/>
              <a:ext cx="342944" cy="1121750"/>
              <a:chOff x="0" y="0"/>
              <a:chExt cx="342943" cy="1121749"/>
            </a:xfrm>
          </p:grpSpPr>
          <p:pic>
            <p:nvPicPr>
              <p:cNvPr id="534" name="PCR-2 OHT 1.pdf"/>
              <p:cNvPicPr>
                <a:picLocks noChangeAspect="1"/>
              </p:cNvPicPr>
              <p:nvPr/>
            </p:nvPicPr>
            <p:blipFill>
              <a:blip r:embed="rId3">
                <a:extLst/>
              </a:blip>
              <a:stretch>
                <a:fillRect/>
              </a:stretch>
            </p:blipFill>
            <p:spPr>
              <a:xfrm>
                <a:off x="0" y="0"/>
                <a:ext cx="160064" cy="1121750"/>
              </a:xfrm>
              <a:prstGeom prst="rect">
                <a:avLst/>
              </a:prstGeom>
              <a:ln w="12700" cap="flat">
                <a:noFill/>
                <a:miter lim="400000"/>
              </a:ln>
              <a:effectLst/>
            </p:spPr>
          </p:pic>
          <p:pic>
            <p:nvPicPr>
              <p:cNvPr id="535" name="PCR-2 OHT 1.pdf"/>
              <p:cNvPicPr>
                <a:picLocks noChangeAspect="1"/>
              </p:cNvPicPr>
              <p:nvPr/>
            </p:nvPicPr>
            <p:blipFill>
              <a:blip r:embed="rId3">
                <a:extLst/>
              </a:blip>
              <a:stretch>
                <a:fillRect/>
              </a:stretch>
            </p:blipFill>
            <p:spPr>
              <a:xfrm flipH="1">
                <a:off x="182880" y="0"/>
                <a:ext cx="160064" cy="1121750"/>
              </a:xfrm>
              <a:prstGeom prst="rect">
                <a:avLst/>
              </a:prstGeom>
              <a:ln w="12700" cap="flat">
                <a:noFill/>
                <a:miter lim="400000"/>
              </a:ln>
              <a:effectLst/>
            </p:spPr>
          </p:pic>
        </p:grpSp>
        <p:sp>
          <p:nvSpPr>
            <p:cNvPr id="537" name="Shape 537"/>
            <p:cNvSpPr/>
            <p:nvPr/>
          </p:nvSpPr>
          <p:spPr>
            <a:xfrm flipH="1" flipV="1">
              <a:off x="1511300" y="444309"/>
              <a:ext cx="440267" cy="1"/>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38" name="Shape 538"/>
            <p:cNvSpPr/>
            <p:nvPr/>
          </p:nvSpPr>
          <p:spPr>
            <a:xfrm>
              <a:off x="0" y="317309"/>
              <a:ext cx="1473200" cy="564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lnSpc>
                  <a:spcPts val="2400"/>
                </a:lnSpc>
                <a:tabLst>
                  <a:tab pos="520700" algn="l"/>
                </a:tabLst>
              </a:pPr>
              <a:r>
                <a:t>Original DNA</a:t>
              </a:r>
            </a:p>
            <a:p>
              <a:pPr algn="ctr">
                <a:lnSpc>
                  <a:spcPts val="2400"/>
                </a:lnSpc>
                <a:tabLst>
                  <a:tab pos="520700" algn="l"/>
                </a:tabLst>
              </a:pPr>
              <a:r>
                <a:t>Sample</a:t>
              </a:r>
            </a:p>
          </p:txBody>
        </p:sp>
      </p:grpSp>
      <p:sp>
        <p:nvSpPr>
          <p:cNvPr id="540" name="Shape 540"/>
          <p:cNvSpPr/>
          <p:nvPr/>
        </p:nvSpPr>
        <p:spPr>
          <a:xfrm>
            <a:off x="342900" y="1772920"/>
            <a:ext cx="4359077" cy="439107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60000" indent="-360000">
              <a:spcBef>
                <a:spcPts val="2000"/>
              </a:spcBef>
              <a:buClr>
                <a:srgbClr val="006994"/>
              </a:buClr>
              <a:buSzPct val="150000"/>
              <a:buFont typeface="Lucida Grande"/>
              <a:buChar char="‣"/>
              <a:tabLst>
                <a:tab pos="1016000" algn="l"/>
              </a:tabLst>
              <a:defRPr sz="2400">
                <a:solidFill>
                  <a:srgbClr val="000000"/>
                </a:solidFill>
              </a:defRPr>
            </a:pPr>
            <a:r>
              <a:t>Although only three cycles of replication are shown here, following cycles replicate DNA at an </a:t>
            </a:r>
            <a:r>
              <a:rPr b="1">
                <a:solidFill>
                  <a:srgbClr val="006994"/>
                </a:solidFill>
              </a:rPr>
              <a:t>exponential rate</a:t>
            </a:r>
            <a:r>
              <a:t> and can make millions of copies in only a few hours.</a:t>
            </a:r>
          </a:p>
          <a:p>
            <a:pPr marL="720000" lvl="1" indent="-360000">
              <a:spcBef>
                <a:spcPts val="2000"/>
              </a:spcBef>
              <a:buSzPct val="150000"/>
              <a:buChar char="•"/>
              <a:tabLst>
                <a:tab pos="1016000" algn="l"/>
              </a:tabLst>
              <a:defRPr sz="2400">
                <a:solidFill>
                  <a:srgbClr val="000000"/>
                </a:solidFill>
              </a:defRPr>
            </a:pPr>
            <a:r>
              <a:t>The process of PCR is detailed in the following slide sequence of </a:t>
            </a:r>
            <a:br/>
            <a:r>
              <a:t>steps 1-5.</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4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5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4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4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5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5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7" nodeType="clickEffect">
                                  <p:stCondLst>
                                    <p:cond delay="0"/>
                                  </p:stCondLst>
                                  <p:iterate>
                                    <p:tmAbs val="0"/>
                                  </p:iterate>
                                  <p:childTnLst>
                                    <p:set>
                                      <p:cBhvr>
                                        <p:cTn id="36" fill="hold"/>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7" animBg="1" advAuto="0"/>
      <p:bldP spid="473" grpId="3" animBg="1" advAuto="0"/>
      <p:bldP spid="489" grpId="4" animBg="1" advAuto="0"/>
      <p:bldP spid="516" grpId="5" animBg="1" advAuto="0"/>
      <p:bldP spid="533" grpId="6" animBg="1" advAuto="0"/>
      <p:bldP spid="539" grpId="2" animBg="1" advAuto="0"/>
      <p:bldP spid="540" grpId="1"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body" sz="half" idx="1"/>
          </p:nvPr>
        </p:nvSpPr>
        <p:spPr>
          <a:xfrm>
            <a:off x="1028700" y="2019300"/>
            <a:ext cx="4984850" cy="5867400"/>
          </a:xfrm>
          <a:prstGeom prst="rect">
            <a:avLst/>
          </a:prstGeom>
        </p:spPr>
        <p:txBody>
          <a:bodyPr numCol="1" spcCol="38100"/>
          <a:lstStyle/>
          <a:p>
            <a:pPr marL="392727" indent="-392727"/>
            <a:r>
              <a:rPr>
                <a:hlinkClick r:id="rId2" action="ppaction://hlinksldjump"/>
              </a:rPr>
              <a:t>Gene technology</a:t>
            </a:r>
          </a:p>
          <a:p>
            <a:pPr marL="720045" lvl="1"/>
            <a:r>
              <a:rPr>
                <a:hlinkClick r:id="rId3" action="ppaction://hlinksldjump"/>
              </a:rPr>
              <a:t>Producing GMOs</a:t>
            </a:r>
          </a:p>
          <a:p>
            <a:pPr marL="720045" lvl="1"/>
            <a:r>
              <a:rPr>
                <a:hlinkClick r:id="rId4" action="ppaction://hlinksldjump"/>
              </a:rPr>
              <a:t>Recombinant DNA</a:t>
            </a:r>
          </a:p>
          <a:p>
            <a:pPr marL="720045" lvl="1"/>
            <a:r>
              <a:rPr>
                <a:hlinkClick r:id="rId5" action="ppaction://hlinksldjump"/>
              </a:rPr>
              <a:t>Gel electrophoresis</a:t>
            </a:r>
          </a:p>
          <a:p>
            <a:pPr marL="720045" lvl="1"/>
            <a:r>
              <a:rPr>
                <a:hlinkClick r:id="rId6" action="ppaction://hlinksldjump"/>
              </a:rPr>
              <a:t>PCR</a:t>
            </a:r>
          </a:p>
          <a:p>
            <a:pPr marL="720045" lvl="1"/>
            <a:r>
              <a:rPr>
                <a:hlinkClick r:id="rId7" action="ppaction://hlinksldjump"/>
              </a:rPr>
              <a:t>DNA profiling</a:t>
            </a:r>
          </a:p>
          <a:p>
            <a:pPr marL="720045" lvl="1"/>
            <a:r>
              <a:rPr>
                <a:hlinkClick r:id="rId8" action="ppaction://hlinksldjump"/>
              </a:rPr>
              <a:t>DNA sequencing</a:t>
            </a:r>
          </a:p>
          <a:p>
            <a:pPr marL="720045" lvl="1"/>
            <a:r>
              <a:rPr>
                <a:hlinkClick r:id="rId9" action="ppaction://hlinksldjump"/>
              </a:rPr>
              <a:t>Human Genome Project</a:t>
            </a:r>
          </a:p>
          <a:p>
            <a:pPr marL="720045" lvl="1"/>
            <a:r>
              <a:rPr>
                <a:hlinkClick r:id="rId10" action="ppaction://hlinksldjump"/>
              </a:rPr>
              <a:t>Using recombinant DNA</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a:spLocks noGrp="1"/>
          </p:cNvSpPr>
          <p:nvPr>
            <p:ph type="title"/>
          </p:nvPr>
        </p:nvSpPr>
        <p:spPr>
          <a:prstGeom prst="rect">
            <a:avLst/>
          </a:prstGeom>
        </p:spPr>
        <p:txBody>
          <a:bodyPr/>
          <a:lstStyle>
            <a:lvl1pPr>
              <a:tabLst>
                <a:tab pos="952500" algn="l"/>
              </a:tabLst>
            </a:lvl1pPr>
          </a:lstStyle>
          <a:p>
            <a:r>
              <a:t>The Process of PCR</a:t>
            </a:r>
          </a:p>
        </p:txBody>
      </p:sp>
      <p:grpSp>
        <p:nvGrpSpPr>
          <p:cNvPr id="549" name="Group 549"/>
          <p:cNvGrpSpPr/>
          <p:nvPr/>
        </p:nvGrpSpPr>
        <p:grpSpPr>
          <a:xfrm>
            <a:off x="969383" y="1720925"/>
            <a:ext cx="9419535" cy="1152377"/>
            <a:chOff x="72020" y="0"/>
            <a:chExt cx="9419534" cy="1152375"/>
          </a:xfrm>
        </p:grpSpPr>
        <p:grpSp>
          <p:nvGrpSpPr>
            <p:cNvPr id="545" name="Group 545"/>
            <p:cNvGrpSpPr/>
            <p:nvPr/>
          </p:nvGrpSpPr>
          <p:grpSpPr>
            <a:xfrm>
              <a:off x="372636" y="0"/>
              <a:ext cx="9118918" cy="1152375"/>
              <a:chOff x="558800" y="0"/>
              <a:chExt cx="9118916" cy="1152374"/>
            </a:xfrm>
          </p:grpSpPr>
          <p:sp>
            <p:nvSpPr>
              <p:cNvPr id="543" name="Shape 543"/>
              <p:cNvSpPr/>
              <p:nvPr/>
            </p:nvSpPr>
            <p:spPr>
              <a:xfrm>
                <a:off x="558800" y="298374"/>
                <a:ext cx="3530600" cy="73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3100"/>
                  </a:lnSpc>
                  <a:tabLst>
                    <a:tab pos="520700" algn="l"/>
                  </a:tabLst>
                  <a:defRPr sz="2400">
                    <a:solidFill>
                      <a:srgbClr val="000000"/>
                    </a:solidFill>
                  </a:defRPr>
                </a:pPr>
                <a:r>
                  <a:t>A DNA sample called the </a:t>
                </a:r>
                <a:r>
                  <a:rPr b="1">
                    <a:solidFill>
                      <a:srgbClr val="006994"/>
                    </a:solidFill>
                  </a:rPr>
                  <a:t>target DNA</a:t>
                </a:r>
                <a:r>
                  <a:t> is obtained.</a:t>
                </a:r>
              </a:p>
            </p:txBody>
          </p:sp>
          <p:pic>
            <p:nvPicPr>
              <p:cNvPr id="544" name="PCR-1 OHT 1.png"/>
              <p:cNvPicPr>
                <a:picLocks noChangeAspect="1"/>
              </p:cNvPicPr>
              <p:nvPr/>
            </p:nvPicPr>
            <p:blipFill>
              <a:blip r:embed="rId2">
                <a:extLst/>
              </a:blip>
              <a:stretch>
                <a:fillRect/>
              </a:stretch>
            </p:blipFill>
            <p:spPr>
              <a:xfrm>
                <a:off x="5971623" y="0"/>
                <a:ext cx="3706094" cy="1152375"/>
              </a:xfrm>
              <a:prstGeom prst="rect">
                <a:avLst/>
              </a:prstGeom>
              <a:ln w="12700" cap="flat">
                <a:noFill/>
                <a:miter lim="400000"/>
              </a:ln>
              <a:effectLst/>
            </p:spPr>
          </p:pic>
        </p:grpSp>
        <p:grpSp>
          <p:nvGrpSpPr>
            <p:cNvPr id="548" name="Group 548"/>
            <p:cNvGrpSpPr/>
            <p:nvPr/>
          </p:nvGrpSpPr>
          <p:grpSpPr>
            <a:xfrm>
              <a:off x="72020" y="304847"/>
              <a:ext cx="426456" cy="360824"/>
              <a:chOff x="72020" y="0"/>
              <a:chExt cx="426455" cy="360822"/>
            </a:xfrm>
          </p:grpSpPr>
          <p:sp>
            <p:nvSpPr>
              <p:cNvPr id="546" name="Shape 546"/>
              <p:cNvSpPr/>
              <p:nvPr/>
            </p:nvSpPr>
            <p:spPr>
              <a:xfrm>
                <a:off x="137653"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47" name="Shape 547"/>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1</a:t>
                </a:r>
              </a:p>
            </p:txBody>
          </p:sp>
        </p:grpSp>
      </p:grpSp>
      <p:grpSp>
        <p:nvGrpSpPr>
          <p:cNvPr id="558" name="Group 558"/>
          <p:cNvGrpSpPr/>
          <p:nvPr/>
        </p:nvGrpSpPr>
        <p:grpSpPr>
          <a:xfrm>
            <a:off x="949063" y="2725902"/>
            <a:ext cx="9305474" cy="3125378"/>
            <a:chOff x="72020" y="0"/>
            <a:chExt cx="9305473" cy="3125377"/>
          </a:xfrm>
        </p:grpSpPr>
        <p:grpSp>
          <p:nvGrpSpPr>
            <p:cNvPr id="554" name="Group 554"/>
            <p:cNvGrpSpPr/>
            <p:nvPr/>
          </p:nvGrpSpPr>
          <p:grpSpPr>
            <a:xfrm>
              <a:off x="392956" y="0"/>
              <a:ext cx="8984537" cy="3125377"/>
              <a:chOff x="558800" y="0"/>
              <a:chExt cx="8984535" cy="3125376"/>
            </a:xfrm>
          </p:grpSpPr>
          <p:pic>
            <p:nvPicPr>
              <p:cNvPr id="550" name="PCR-1 OHT 2.png"/>
              <p:cNvPicPr>
                <a:picLocks noChangeAspect="1"/>
              </p:cNvPicPr>
              <p:nvPr/>
            </p:nvPicPr>
            <p:blipFill>
              <a:blip r:embed="rId3">
                <a:extLst/>
              </a:blip>
              <a:stretch>
                <a:fillRect/>
              </a:stretch>
            </p:blipFill>
            <p:spPr>
              <a:xfrm>
                <a:off x="6166333" y="1238966"/>
                <a:ext cx="3377003" cy="891970"/>
              </a:xfrm>
              <a:prstGeom prst="rect">
                <a:avLst/>
              </a:prstGeom>
              <a:ln w="12700" cap="flat">
                <a:noFill/>
                <a:miter lim="400000"/>
              </a:ln>
              <a:effectLst/>
            </p:spPr>
          </p:pic>
          <p:sp>
            <p:nvSpPr>
              <p:cNvPr id="551" name="Shape 551"/>
              <p:cNvSpPr/>
              <p:nvPr/>
            </p:nvSpPr>
            <p:spPr>
              <a:xfrm>
                <a:off x="558800" y="1528597"/>
                <a:ext cx="4673600" cy="11647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3100"/>
                  </a:lnSpc>
                  <a:tabLst>
                    <a:tab pos="520700" algn="l"/>
                  </a:tabLst>
                  <a:defRPr sz="2400">
                    <a:solidFill>
                      <a:srgbClr val="000000"/>
                    </a:solidFill>
                  </a:defRPr>
                </a:pPr>
                <a:r>
                  <a:t>DNA is </a:t>
                </a:r>
                <a:r>
                  <a:rPr b="1">
                    <a:solidFill>
                      <a:srgbClr val="006994"/>
                    </a:solidFill>
                  </a:rPr>
                  <a:t>denatured</a:t>
                </a:r>
                <a:r>
                  <a:t> (DNA strands are separated) by heating the sample for 5 minutes at 98</a:t>
                </a:r>
                <a:r>
                  <a:rPr baseline="42416"/>
                  <a:t>o</a:t>
                </a:r>
                <a:r>
                  <a:t>C.</a:t>
                </a:r>
              </a:p>
            </p:txBody>
          </p:sp>
          <p:sp>
            <p:nvSpPr>
              <p:cNvPr id="552" name="Shape 552"/>
              <p:cNvSpPr/>
              <p:nvPr/>
            </p:nvSpPr>
            <p:spPr>
              <a:xfrm>
                <a:off x="7835900" y="0"/>
                <a:ext cx="1" cy="1338339"/>
              </a:xfrm>
              <a:prstGeom prst="line">
                <a:avLst/>
              </a:prstGeom>
              <a:noFill/>
              <a:ln w="101600" cap="flat">
                <a:solidFill>
                  <a:srgbClr val="FF9300"/>
                </a:solidFill>
                <a:prstDash val="solid"/>
                <a:miter lim="400000"/>
                <a:tail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553" name="PCR-1 OHT 3.png"/>
              <p:cNvPicPr>
                <a:picLocks noChangeAspect="1"/>
              </p:cNvPicPr>
              <p:nvPr/>
            </p:nvPicPr>
            <p:blipFill>
              <a:blip r:embed="rId4">
                <a:extLst/>
              </a:blip>
              <a:stretch>
                <a:fillRect/>
              </a:stretch>
            </p:blipFill>
            <p:spPr>
              <a:xfrm>
                <a:off x="6170976" y="2312018"/>
                <a:ext cx="3351474" cy="813359"/>
              </a:xfrm>
              <a:prstGeom prst="rect">
                <a:avLst/>
              </a:prstGeom>
              <a:ln w="12700" cap="flat">
                <a:noFill/>
                <a:miter lim="400000"/>
              </a:ln>
              <a:effectLst/>
            </p:spPr>
          </p:pic>
        </p:grpSp>
        <p:grpSp>
          <p:nvGrpSpPr>
            <p:cNvPr id="557" name="Group 557"/>
            <p:cNvGrpSpPr/>
            <p:nvPr/>
          </p:nvGrpSpPr>
          <p:grpSpPr>
            <a:xfrm>
              <a:off x="72020" y="1535071"/>
              <a:ext cx="396955" cy="360824"/>
              <a:chOff x="72020" y="0"/>
              <a:chExt cx="396954" cy="360822"/>
            </a:xfrm>
          </p:grpSpPr>
          <p:sp>
            <p:nvSpPr>
              <p:cNvPr id="555" name="Shape 555"/>
              <p:cNvSpPr/>
              <p:nvPr/>
            </p:nvSpPr>
            <p:spPr>
              <a:xfrm>
                <a:off x="108152"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56" name="Shape 556"/>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2</a:t>
                </a:r>
              </a:p>
            </p:txBody>
          </p:sp>
        </p:grpSp>
      </p:grpSp>
      <p:grpSp>
        <p:nvGrpSpPr>
          <p:cNvPr id="574" name="Group 574"/>
          <p:cNvGrpSpPr/>
          <p:nvPr/>
        </p:nvGrpSpPr>
        <p:grpSpPr>
          <a:xfrm>
            <a:off x="979215" y="5668433"/>
            <a:ext cx="9636049" cy="3722090"/>
            <a:chOff x="72020" y="0"/>
            <a:chExt cx="9636047" cy="3722088"/>
          </a:xfrm>
        </p:grpSpPr>
        <p:grpSp>
          <p:nvGrpSpPr>
            <p:cNvPr id="570" name="Group 570"/>
            <p:cNvGrpSpPr/>
            <p:nvPr/>
          </p:nvGrpSpPr>
          <p:grpSpPr>
            <a:xfrm>
              <a:off x="372636" y="0"/>
              <a:ext cx="9335431" cy="3722088"/>
              <a:chOff x="558800" y="0"/>
              <a:chExt cx="9335430" cy="3722087"/>
            </a:xfrm>
          </p:grpSpPr>
          <p:pic>
            <p:nvPicPr>
              <p:cNvPr id="559" name="PCR-1 OHT 5.png"/>
              <p:cNvPicPr>
                <a:picLocks noChangeAspect="1"/>
              </p:cNvPicPr>
              <p:nvPr/>
            </p:nvPicPr>
            <p:blipFill>
              <a:blip r:embed="rId5">
                <a:extLst/>
              </a:blip>
              <a:stretch>
                <a:fillRect/>
              </a:stretch>
            </p:blipFill>
            <p:spPr>
              <a:xfrm>
                <a:off x="4954746" y="1980594"/>
                <a:ext cx="959997" cy="956652"/>
              </a:xfrm>
              <a:prstGeom prst="rect">
                <a:avLst/>
              </a:prstGeom>
              <a:ln w="12700" cap="flat">
                <a:noFill/>
                <a:miter lim="400000"/>
              </a:ln>
              <a:effectLst/>
            </p:spPr>
          </p:pic>
          <p:pic>
            <p:nvPicPr>
              <p:cNvPr id="560" name="PCR-1 OHT 6.png"/>
              <p:cNvPicPr>
                <a:picLocks noChangeAspect="1"/>
              </p:cNvPicPr>
              <p:nvPr/>
            </p:nvPicPr>
            <p:blipFill>
              <a:blip r:embed="rId6">
                <a:extLst/>
              </a:blip>
              <a:stretch>
                <a:fillRect/>
              </a:stretch>
            </p:blipFill>
            <p:spPr>
              <a:xfrm>
                <a:off x="5962799" y="2957796"/>
                <a:ext cx="3744739" cy="581392"/>
              </a:xfrm>
              <a:prstGeom prst="rect">
                <a:avLst/>
              </a:prstGeom>
              <a:ln w="12700" cap="flat">
                <a:noFill/>
                <a:miter lim="400000"/>
              </a:ln>
              <a:effectLst/>
            </p:spPr>
          </p:pic>
          <p:pic>
            <p:nvPicPr>
              <p:cNvPr id="561" name="PCR-1 OHT primer.png"/>
              <p:cNvPicPr>
                <a:picLocks noChangeAspect="1"/>
              </p:cNvPicPr>
              <p:nvPr/>
            </p:nvPicPr>
            <p:blipFill>
              <a:blip r:embed="rId7">
                <a:extLst/>
              </a:blip>
              <a:stretch>
                <a:fillRect/>
              </a:stretch>
            </p:blipFill>
            <p:spPr>
              <a:xfrm>
                <a:off x="8424147" y="1497956"/>
                <a:ext cx="1276766" cy="608154"/>
              </a:xfrm>
              <a:prstGeom prst="rect">
                <a:avLst/>
              </a:prstGeom>
              <a:ln w="12700" cap="flat">
                <a:noFill/>
                <a:miter lim="400000"/>
              </a:ln>
              <a:effectLst/>
            </p:spPr>
          </p:pic>
          <p:pic>
            <p:nvPicPr>
              <p:cNvPr id="562" name="PCR-1 OHT dna.png"/>
              <p:cNvPicPr>
                <a:picLocks noChangeAspect="1"/>
              </p:cNvPicPr>
              <p:nvPr/>
            </p:nvPicPr>
            <p:blipFill>
              <a:blip r:embed="rId8">
                <a:extLst/>
              </a:blip>
              <a:stretch>
                <a:fillRect/>
              </a:stretch>
            </p:blipFill>
            <p:spPr>
              <a:xfrm>
                <a:off x="5995428" y="867052"/>
                <a:ext cx="3717612" cy="634540"/>
              </a:xfrm>
              <a:prstGeom prst="rect">
                <a:avLst/>
              </a:prstGeom>
              <a:ln w="12700" cap="flat">
                <a:noFill/>
                <a:miter lim="400000"/>
              </a:ln>
              <a:effectLst/>
            </p:spPr>
          </p:pic>
          <p:sp>
            <p:nvSpPr>
              <p:cNvPr id="563" name="Shape 563"/>
              <p:cNvSpPr/>
              <p:nvPr/>
            </p:nvSpPr>
            <p:spPr>
              <a:xfrm flipV="1">
                <a:off x="7857067" y="0"/>
                <a:ext cx="1" cy="1130372"/>
              </a:xfrm>
              <a:prstGeom prst="line">
                <a:avLst/>
              </a:prstGeom>
              <a:noFill/>
              <a:ln w="1016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64" name="Shape 564"/>
              <p:cNvSpPr/>
              <p:nvPr/>
            </p:nvSpPr>
            <p:spPr>
              <a:xfrm>
                <a:off x="8089900" y="2332566"/>
                <a:ext cx="180433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Primer annealed</a:t>
                </a:r>
              </a:p>
            </p:txBody>
          </p:sp>
          <p:sp>
            <p:nvSpPr>
              <p:cNvPr id="565" name="Shape 565"/>
              <p:cNvSpPr/>
              <p:nvPr/>
            </p:nvSpPr>
            <p:spPr>
              <a:xfrm>
                <a:off x="558800" y="973666"/>
                <a:ext cx="4025900" cy="11330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3100"/>
                  </a:lnSpc>
                  <a:tabLst>
                    <a:tab pos="520700" algn="l"/>
                  </a:tabLst>
                  <a:defRPr sz="2400">
                    <a:solidFill>
                      <a:srgbClr val="000000"/>
                    </a:solidFill>
                  </a:defRPr>
                </a:lvl1pPr>
              </a:lstStyle>
              <a:p>
                <a:r>
                  <a:t>Primers (short strands of nucleotides) are annealed (bonded) to the DNA.</a:t>
                </a:r>
              </a:p>
            </p:txBody>
          </p:sp>
          <p:sp>
            <p:nvSpPr>
              <p:cNvPr id="566" name="Shape 566"/>
              <p:cNvSpPr/>
              <p:nvPr/>
            </p:nvSpPr>
            <p:spPr>
              <a:xfrm>
                <a:off x="8991727" y="1930399"/>
                <a:ext cx="1" cy="419972"/>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67" name="Shape 567"/>
              <p:cNvSpPr/>
              <p:nvPr/>
            </p:nvSpPr>
            <p:spPr>
              <a:xfrm>
                <a:off x="5960533" y="2057513"/>
                <a:ext cx="863624" cy="968464"/>
              </a:xfrm>
              <a:custGeom>
                <a:avLst/>
                <a:gdLst/>
                <a:ahLst/>
                <a:cxnLst>
                  <a:cxn ang="0">
                    <a:pos x="wd2" y="hd2"/>
                  </a:cxn>
                  <a:cxn ang="5400000">
                    <a:pos x="wd2" y="hd2"/>
                  </a:cxn>
                  <a:cxn ang="10800000">
                    <a:pos x="wd2" y="hd2"/>
                  </a:cxn>
                  <a:cxn ang="16200000">
                    <a:pos x="wd2" y="hd2"/>
                  </a:cxn>
                </a:cxnLst>
                <a:rect l="0" t="0" r="r" b="b"/>
                <a:pathLst>
                  <a:path w="21185" h="17473" extrusionOk="0">
                    <a:moveTo>
                      <a:pt x="21137" y="17473"/>
                    </a:moveTo>
                    <a:lnTo>
                      <a:pt x="21185" y="14586"/>
                    </a:lnTo>
                    <a:cubicBezTo>
                      <a:pt x="21185" y="14586"/>
                      <a:pt x="21600" y="-4127"/>
                      <a:pt x="0" y="838"/>
                    </a:cubicBezTo>
                  </a:path>
                </a:pathLst>
              </a:custGeom>
              <a:noFill/>
              <a:ln w="50800" cap="flat">
                <a:solidFill>
                  <a:srgbClr val="FF9300"/>
                </a:solidFill>
                <a:prstDash val="solid"/>
                <a:miter lim="400000"/>
                <a:head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68" name="Shape 568"/>
              <p:cNvSpPr/>
              <p:nvPr/>
            </p:nvSpPr>
            <p:spPr>
              <a:xfrm>
                <a:off x="3632200" y="3158066"/>
                <a:ext cx="16256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400"/>
                  </a:lnSpc>
                  <a:tabLst>
                    <a:tab pos="520700" algn="l"/>
                  </a:tabLst>
                </a:lvl1pPr>
              </a:lstStyle>
              <a:p>
                <a:r>
                  <a:t>Primer moving into position</a:t>
                </a:r>
              </a:p>
            </p:txBody>
          </p:sp>
          <p:sp>
            <p:nvSpPr>
              <p:cNvPr id="569" name="Shape 569"/>
              <p:cNvSpPr/>
              <p:nvPr/>
            </p:nvSpPr>
            <p:spPr>
              <a:xfrm flipH="1">
                <a:off x="4648200" y="2764366"/>
                <a:ext cx="355600" cy="3471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573" name="Group 573"/>
            <p:cNvGrpSpPr/>
            <p:nvPr/>
          </p:nvGrpSpPr>
          <p:grpSpPr>
            <a:xfrm>
              <a:off x="72020" y="949659"/>
              <a:ext cx="387123" cy="360824"/>
              <a:chOff x="72020" y="0"/>
              <a:chExt cx="387122" cy="360822"/>
            </a:xfrm>
          </p:grpSpPr>
          <p:sp>
            <p:nvSpPr>
              <p:cNvPr id="571" name="Shape 571"/>
              <p:cNvSpPr/>
              <p:nvPr/>
            </p:nvSpPr>
            <p:spPr>
              <a:xfrm>
                <a:off x="98320"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72" name="Shape 572"/>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3</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 grpId="1" animBg="1" advAuto="0"/>
      <p:bldP spid="558" grpId="2" animBg="1" advAuto="0"/>
      <p:bldP spid="574" grpId="3"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p:cNvSpPr>
          <p:nvPr>
            <p:ph type="title"/>
          </p:nvPr>
        </p:nvSpPr>
        <p:spPr>
          <a:prstGeom prst="rect">
            <a:avLst/>
          </a:prstGeom>
        </p:spPr>
        <p:txBody>
          <a:bodyPr/>
          <a:lstStyle>
            <a:lvl1pPr>
              <a:tabLst>
                <a:tab pos="952500" algn="l"/>
              </a:tabLst>
            </a:lvl1pPr>
          </a:lstStyle>
          <a:p>
            <a:r>
              <a:t>The Process of PCR</a:t>
            </a:r>
          </a:p>
        </p:txBody>
      </p:sp>
      <p:grpSp>
        <p:nvGrpSpPr>
          <p:cNvPr id="602" name="Group 602"/>
          <p:cNvGrpSpPr/>
          <p:nvPr/>
        </p:nvGrpSpPr>
        <p:grpSpPr>
          <a:xfrm>
            <a:off x="888103" y="1004426"/>
            <a:ext cx="9945656" cy="4993468"/>
            <a:chOff x="72020" y="0"/>
            <a:chExt cx="9945654" cy="4993466"/>
          </a:xfrm>
        </p:grpSpPr>
        <p:grpSp>
          <p:nvGrpSpPr>
            <p:cNvPr id="598" name="Group 598"/>
            <p:cNvGrpSpPr/>
            <p:nvPr/>
          </p:nvGrpSpPr>
          <p:grpSpPr>
            <a:xfrm>
              <a:off x="403116" y="0"/>
              <a:ext cx="9614558" cy="4993466"/>
              <a:chOff x="508000" y="0"/>
              <a:chExt cx="9614557" cy="4993465"/>
            </a:xfrm>
          </p:grpSpPr>
          <p:pic>
            <p:nvPicPr>
              <p:cNvPr id="577" name="PCR-1a OHT 4.png"/>
              <p:cNvPicPr>
                <a:picLocks noChangeAspect="1"/>
              </p:cNvPicPr>
              <p:nvPr/>
            </p:nvPicPr>
            <p:blipFill>
              <a:blip r:embed="rId2">
                <a:extLst/>
              </a:blip>
              <a:stretch>
                <a:fillRect/>
              </a:stretch>
            </p:blipFill>
            <p:spPr>
              <a:xfrm>
                <a:off x="5934636" y="2673334"/>
                <a:ext cx="3397582" cy="1084881"/>
              </a:xfrm>
              <a:prstGeom prst="rect">
                <a:avLst/>
              </a:prstGeom>
              <a:ln w="12700" cap="flat">
                <a:noFill/>
                <a:miter lim="400000"/>
              </a:ln>
              <a:effectLst/>
            </p:spPr>
          </p:pic>
          <p:pic>
            <p:nvPicPr>
              <p:cNvPr id="578" name="PCR-1a OHT 2.png"/>
              <p:cNvPicPr>
                <a:picLocks noChangeAspect="1"/>
              </p:cNvPicPr>
              <p:nvPr/>
            </p:nvPicPr>
            <p:blipFill>
              <a:blip r:embed="rId3">
                <a:extLst/>
              </a:blip>
              <a:stretch>
                <a:fillRect/>
              </a:stretch>
            </p:blipFill>
            <p:spPr>
              <a:xfrm>
                <a:off x="6007401" y="1316966"/>
                <a:ext cx="3333211" cy="1123070"/>
              </a:xfrm>
              <a:prstGeom prst="rect">
                <a:avLst/>
              </a:prstGeom>
              <a:ln w="12700" cap="flat">
                <a:noFill/>
                <a:miter lim="400000"/>
              </a:ln>
              <a:effectLst/>
            </p:spPr>
          </p:pic>
          <p:sp>
            <p:nvSpPr>
              <p:cNvPr id="579" name="Shape 579"/>
              <p:cNvSpPr/>
              <p:nvPr/>
            </p:nvSpPr>
            <p:spPr>
              <a:xfrm>
                <a:off x="508000" y="1339993"/>
                <a:ext cx="4508500" cy="31269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3100"/>
                  </a:lnSpc>
                  <a:tabLst>
                    <a:tab pos="520700" algn="l"/>
                  </a:tabLst>
                  <a:defRPr sz="2400">
                    <a:solidFill>
                      <a:srgbClr val="000000"/>
                    </a:solidFill>
                  </a:defRPr>
                </a:pPr>
                <a:r>
                  <a:t>The sample is cooled to 60</a:t>
                </a:r>
                <a:r>
                  <a:rPr baseline="8333"/>
                  <a:t>°</a:t>
                </a:r>
                <a:r>
                  <a:t>C.  A thermally stable </a:t>
                </a:r>
                <a:r>
                  <a:rPr b="1">
                    <a:solidFill>
                      <a:srgbClr val="006994"/>
                    </a:solidFill>
                  </a:rPr>
                  <a:t>DNA polymerase</a:t>
                </a:r>
                <a:r>
                  <a:t> enzyme binds to the primers on each side of the exposed DNA strand.</a:t>
                </a:r>
              </a:p>
              <a:p>
                <a:pPr>
                  <a:lnSpc>
                    <a:spcPts val="3100"/>
                  </a:lnSpc>
                  <a:tabLst>
                    <a:tab pos="520700" algn="l"/>
                  </a:tabLst>
                  <a:defRPr sz="2400">
                    <a:solidFill>
                      <a:srgbClr val="000000"/>
                    </a:solidFill>
                  </a:defRPr>
                </a:pPr>
                <a:r>
                  <a:t>This enzyme synthesises a complementary strand of DNA using free nucleotides.</a:t>
                </a:r>
              </a:p>
            </p:txBody>
          </p:sp>
          <p:sp>
            <p:nvSpPr>
              <p:cNvPr id="580" name="Shape 580"/>
              <p:cNvSpPr/>
              <p:nvPr/>
            </p:nvSpPr>
            <p:spPr>
              <a:xfrm>
                <a:off x="8801100" y="603393"/>
                <a:ext cx="132145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Nucleotides</a:t>
                </a:r>
              </a:p>
            </p:txBody>
          </p:sp>
          <p:sp>
            <p:nvSpPr>
              <p:cNvPr id="581" name="Shape 581"/>
              <p:cNvSpPr/>
              <p:nvPr/>
            </p:nvSpPr>
            <p:spPr>
              <a:xfrm>
                <a:off x="5702300" y="1974993"/>
                <a:ext cx="229959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Direction of synthesis</a:t>
                </a:r>
              </a:p>
            </p:txBody>
          </p:sp>
          <p:sp>
            <p:nvSpPr>
              <p:cNvPr id="582" name="Shape 582"/>
              <p:cNvSpPr/>
              <p:nvPr/>
            </p:nvSpPr>
            <p:spPr>
              <a:xfrm>
                <a:off x="7327900" y="2813193"/>
                <a:ext cx="229959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Direction of synthesis</a:t>
                </a:r>
              </a:p>
            </p:txBody>
          </p:sp>
          <p:sp>
            <p:nvSpPr>
              <p:cNvPr id="583" name="Shape 583"/>
              <p:cNvSpPr/>
              <p:nvPr/>
            </p:nvSpPr>
            <p:spPr>
              <a:xfrm>
                <a:off x="8204200" y="4349893"/>
                <a:ext cx="132145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lvl1pPr>
              </a:lstStyle>
              <a:p>
                <a:r>
                  <a:t>Nucleotides</a:t>
                </a:r>
              </a:p>
            </p:txBody>
          </p:sp>
          <p:sp>
            <p:nvSpPr>
              <p:cNvPr id="584" name="Shape 584"/>
              <p:cNvSpPr/>
              <p:nvPr/>
            </p:nvSpPr>
            <p:spPr>
              <a:xfrm flipH="1" flipV="1">
                <a:off x="7099270" y="2787792"/>
                <a:ext cx="2734764" cy="2"/>
              </a:xfrm>
              <a:prstGeom prst="line">
                <a:avLst/>
              </a:prstGeom>
              <a:noFill/>
              <a:ln w="508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85" name="Shape 585"/>
              <p:cNvSpPr/>
              <p:nvPr/>
            </p:nvSpPr>
            <p:spPr>
              <a:xfrm>
                <a:off x="5511800" y="2267093"/>
                <a:ext cx="2637422" cy="128"/>
              </a:xfrm>
              <a:prstGeom prst="line">
                <a:avLst/>
              </a:prstGeom>
              <a:noFill/>
              <a:ln w="50800" cap="flat">
                <a:solidFill>
                  <a:srgbClr val="FF93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586" name="Shape 586"/>
              <p:cNvSpPr/>
              <p:nvPr/>
            </p:nvSpPr>
            <p:spPr>
              <a:xfrm rot="16384649" flipH="1">
                <a:off x="7247397" y="964230"/>
                <a:ext cx="1189186" cy="928587"/>
              </a:xfrm>
              <a:custGeom>
                <a:avLst/>
                <a:gdLst/>
                <a:ahLst/>
                <a:cxnLst>
                  <a:cxn ang="0">
                    <a:pos x="wd2" y="hd2"/>
                  </a:cxn>
                  <a:cxn ang="5400000">
                    <a:pos x="wd2" y="hd2"/>
                  </a:cxn>
                  <a:cxn ang="10800000">
                    <a:pos x="wd2" y="hd2"/>
                  </a:cxn>
                  <a:cxn ang="16200000">
                    <a:pos x="wd2" y="hd2"/>
                  </a:cxn>
                </a:cxnLst>
                <a:rect l="0" t="0" r="r" b="b"/>
                <a:pathLst>
                  <a:path w="21600" h="16687" extrusionOk="0">
                    <a:moveTo>
                      <a:pt x="21600" y="16687"/>
                    </a:moveTo>
                    <a:lnTo>
                      <a:pt x="21120" y="13851"/>
                    </a:lnTo>
                    <a:cubicBezTo>
                      <a:pt x="21120" y="13851"/>
                      <a:pt x="18043" y="-4913"/>
                      <a:pt x="0" y="1239"/>
                    </a:cubicBezTo>
                  </a:path>
                </a:pathLst>
              </a:custGeom>
              <a:noFill/>
              <a:ln w="50800" cap="flat">
                <a:solidFill>
                  <a:srgbClr val="FF9300"/>
                </a:solidFill>
                <a:prstDash val="solid"/>
                <a:miter lim="400000"/>
                <a:head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587" name="Shape 587"/>
              <p:cNvSpPr/>
              <p:nvPr/>
            </p:nvSpPr>
            <p:spPr>
              <a:xfrm rot="6949261" flipH="1">
                <a:off x="6872307" y="3264926"/>
                <a:ext cx="1112832" cy="1015742"/>
              </a:xfrm>
              <a:custGeom>
                <a:avLst/>
                <a:gdLst/>
                <a:ahLst/>
                <a:cxnLst>
                  <a:cxn ang="0">
                    <a:pos x="wd2" y="hd2"/>
                  </a:cxn>
                  <a:cxn ang="5400000">
                    <a:pos x="wd2" y="hd2"/>
                  </a:cxn>
                  <a:cxn ang="10800000">
                    <a:pos x="wd2" y="hd2"/>
                  </a:cxn>
                  <a:cxn ang="16200000">
                    <a:pos x="wd2" y="hd2"/>
                  </a:cxn>
                </a:cxnLst>
                <a:rect l="0" t="0" r="r" b="b"/>
                <a:pathLst>
                  <a:path w="21600" h="16959" extrusionOk="0">
                    <a:moveTo>
                      <a:pt x="21600" y="16959"/>
                    </a:moveTo>
                    <a:lnTo>
                      <a:pt x="21302" y="14300"/>
                    </a:lnTo>
                    <a:cubicBezTo>
                      <a:pt x="21302" y="14300"/>
                      <a:pt x="19281" y="-4641"/>
                      <a:pt x="0" y="1075"/>
                    </a:cubicBezTo>
                  </a:path>
                </a:pathLst>
              </a:custGeom>
              <a:noFill/>
              <a:ln w="50800" cap="flat">
                <a:solidFill>
                  <a:srgbClr val="FF9300"/>
                </a:solidFill>
                <a:prstDash val="solid"/>
                <a:miter lim="400000"/>
                <a:head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592" name="Group 592"/>
              <p:cNvGrpSpPr/>
              <p:nvPr/>
            </p:nvGrpSpPr>
            <p:grpSpPr>
              <a:xfrm>
                <a:off x="5853628" y="3964362"/>
                <a:ext cx="1676490" cy="1029104"/>
                <a:chOff x="0" y="0"/>
                <a:chExt cx="1676488" cy="1029102"/>
              </a:xfrm>
            </p:grpSpPr>
            <p:pic>
              <p:nvPicPr>
                <p:cNvPr id="588" name="PCR-1a OHT Gr.png"/>
                <p:cNvPicPr>
                  <a:picLocks noChangeAspect="1"/>
                </p:cNvPicPr>
                <p:nvPr/>
              </p:nvPicPr>
              <p:blipFill>
                <a:blip r:embed="rId4">
                  <a:extLst/>
                </a:blip>
                <a:stretch>
                  <a:fillRect/>
                </a:stretch>
              </p:blipFill>
              <p:spPr>
                <a:xfrm>
                  <a:off x="556153" y="266398"/>
                  <a:ext cx="448865" cy="576591"/>
                </a:xfrm>
                <a:prstGeom prst="rect">
                  <a:avLst/>
                </a:prstGeom>
                <a:ln w="12700" cap="flat">
                  <a:noFill/>
                  <a:miter lim="400000"/>
                </a:ln>
                <a:effectLst/>
              </p:spPr>
            </p:pic>
            <p:pic>
              <p:nvPicPr>
                <p:cNvPr id="589" name="PCR-1a OHT Tr.png"/>
                <p:cNvPicPr>
                  <a:picLocks noChangeAspect="1"/>
                </p:cNvPicPr>
                <p:nvPr/>
              </p:nvPicPr>
              <p:blipFill>
                <a:blip r:embed="rId5">
                  <a:extLst/>
                </a:blip>
                <a:stretch>
                  <a:fillRect/>
                </a:stretch>
              </p:blipFill>
              <p:spPr>
                <a:xfrm>
                  <a:off x="1067055" y="0"/>
                  <a:ext cx="609434" cy="423319"/>
                </a:xfrm>
                <a:prstGeom prst="rect">
                  <a:avLst/>
                </a:prstGeom>
                <a:ln w="12700" cap="flat">
                  <a:noFill/>
                  <a:miter lim="400000"/>
                </a:ln>
                <a:effectLst/>
              </p:spPr>
            </p:pic>
            <p:pic>
              <p:nvPicPr>
                <p:cNvPr id="590" name="PCR-1a OHT Ar.png"/>
                <p:cNvPicPr>
                  <a:picLocks noChangeAspect="1"/>
                </p:cNvPicPr>
                <p:nvPr/>
              </p:nvPicPr>
              <p:blipFill>
                <a:blip r:embed="rId6">
                  <a:extLst/>
                </a:blip>
                <a:stretch>
                  <a:fillRect/>
                </a:stretch>
              </p:blipFill>
              <p:spPr>
                <a:xfrm>
                  <a:off x="0" y="457622"/>
                  <a:ext cx="551045" cy="357632"/>
                </a:xfrm>
                <a:prstGeom prst="rect">
                  <a:avLst/>
                </a:prstGeom>
                <a:ln w="12700" cap="flat">
                  <a:noFill/>
                  <a:miter lim="400000"/>
                </a:ln>
                <a:effectLst/>
              </p:spPr>
            </p:pic>
            <p:pic>
              <p:nvPicPr>
                <p:cNvPr id="591" name="PCR-1a OHT Cr.png"/>
                <p:cNvPicPr>
                  <a:picLocks noChangeAspect="1"/>
                </p:cNvPicPr>
                <p:nvPr/>
              </p:nvPicPr>
              <p:blipFill>
                <a:blip r:embed="rId7">
                  <a:extLst/>
                </a:blip>
                <a:stretch>
                  <a:fillRect/>
                </a:stretch>
              </p:blipFill>
              <p:spPr>
                <a:xfrm>
                  <a:off x="1026548" y="532797"/>
                  <a:ext cx="591187" cy="496306"/>
                </a:xfrm>
                <a:prstGeom prst="rect">
                  <a:avLst/>
                </a:prstGeom>
                <a:ln w="12700" cap="flat">
                  <a:noFill/>
                  <a:miter lim="400000"/>
                </a:ln>
                <a:effectLst/>
              </p:spPr>
            </p:pic>
          </p:grpSp>
          <p:grpSp>
            <p:nvGrpSpPr>
              <p:cNvPr id="597" name="Group 597"/>
              <p:cNvGrpSpPr/>
              <p:nvPr/>
            </p:nvGrpSpPr>
            <p:grpSpPr>
              <a:xfrm>
                <a:off x="7421813" y="0"/>
                <a:ext cx="1155141" cy="927998"/>
                <a:chOff x="0" y="0"/>
                <a:chExt cx="1155140" cy="927997"/>
              </a:xfrm>
            </p:grpSpPr>
            <p:pic>
              <p:nvPicPr>
                <p:cNvPr id="593" name="PCR-1a OHT Ty.png"/>
                <p:cNvPicPr>
                  <a:picLocks noChangeAspect="1"/>
                </p:cNvPicPr>
                <p:nvPr/>
              </p:nvPicPr>
              <p:blipFill>
                <a:blip r:embed="rId8">
                  <a:extLst/>
                </a:blip>
                <a:stretch>
                  <a:fillRect/>
                </a:stretch>
              </p:blipFill>
              <p:spPr>
                <a:xfrm>
                  <a:off x="363115" y="432981"/>
                  <a:ext cx="504416" cy="354031"/>
                </a:xfrm>
                <a:prstGeom prst="rect">
                  <a:avLst/>
                </a:prstGeom>
                <a:ln w="12700" cap="flat">
                  <a:noFill/>
                  <a:miter lim="400000"/>
                </a:ln>
                <a:effectLst/>
              </p:spPr>
            </p:pic>
            <p:pic>
              <p:nvPicPr>
                <p:cNvPr id="594" name="PCR-1a OHT Cy.png"/>
                <p:cNvPicPr>
                  <a:picLocks noChangeAspect="1"/>
                </p:cNvPicPr>
                <p:nvPr/>
              </p:nvPicPr>
              <p:blipFill>
                <a:blip r:embed="rId9">
                  <a:extLst/>
                </a:blip>
                <a:stretch>
                  <a:fillRect/>
                </a:stretch>
              </p:blipFill>
              <p:spPr>
                <a:xfrm>
                  <a:off x="412304" y="0"/>
                  <a:ext cx="513814" cy="435489"/>
                </a:xfrm>
                <a:prstGeom prst="rect">
                  <a:avLst/>
                </a:prstGeom>
                <a:ln w="12700" cap="flat">
                  <a:noFill/>
                  <a:miter lim="400000"/>
                </a:ln>
                <a:effectLst/>
              </p:spPr>
            </p:pic>
            <p:pic>
              <p:nvPicPr>
                <p:cNvPr id="595" name="PCR-1a OHT Ay.png"/>
                <p:cNvPicPr>
                  <a:picLocks noChangeAspect="1"/>
                </p:cNvPicPr>
                <p:nvPr/>
              </p:nvPicPr>
              <p:blipFill>
                <a:blip r:embed="rId10">
                  <a:extLst/>
                </a:blip>
                <a:stretch>
                  <a:fillRect/>
                </a:stretch>
              </p:blipFill>
              <p:spPr>
                <a:xfrm>
                  <a:off x="682055" y="617829"/>
                  <a:ext cx="473086" cy="310169"/>
                </a:xfrm>
                <a:prstGeom prst="rect">
                  <a:avLst/>
                </a:prstGeom>
                <a:ln w="12700" cap="flat">
                  <a:noFill/>
                  <a:miter lim="400000"/>
                </a:ln>
                <a:effectLst/>
              </p:spPr>
            </p:pic>
            <p:pic>
              <p:nvPicPr>
                <p:cNvPr id="596" name="PCR-1a OHT Gy.png"/>
                <p:cNvPicPr>
                  <a:picLocks noChangeAspect="1"/>
                </p:cNvPicPr>
                <p:nvPr/>
              </p:nvPicPr>
              <p:blipFill>
                <a:blip r:embed="rId11">
                  <a:extLst/>
                </a:blip>
                <a:stretch>
                  <a:fillRect/>
                </a:stretch>
              </p:blipFill>
              <p:spPr>
                <a:xfrm>
                  <a:off x="0" y="220250"/>
                  <a:ext cx="375962" cy="501282"/>
                </a:xfrm>
                <a:prstGeom prst="rect">
                  <a:avLst/>
                </a:prstGeom>
                <a:ln w="12700" cap="flat">
                  <a:noFill/>
                  <a:miter lim="400000"/>
                </a:ln>
                <a:effectLst/>
              </p:spPr>
            </p:pic>
          </p:grpSp>
        </p:grpSp>
        <p:grpSp>
          <p:nvGrpSpPr>
            <p:cNvPr id="601" name="Group 601"/>
            <p:cNvGrpSpPr/>
            <p:nvPr/>
          </p:nvGrpSpPr>
          <p:grpSpPr>
            <a:xfrm>
              <a:off x="72020" y="1376946"/>
              <a:ext cx="416619" cy="360824"/>
              <a:chOff x="72020" y="0"/>
              <a:chExt cx="416618" cy="360822"/>
            </a:xfrm>
          </p:grpSpPr>
          <p:sp>
            <p:nvSpPr>
              <p:cNvPr id="599" name="Shape 599"/>
              <p:cNvSpPr/>
              <p:nvPr/>
            </p:nvSpPr>
            <p:spPr>
              <a:xfrm>
                <a:off x="127816"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00" name="Shape 600"/>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4</a:t>
                </a:r>
              </a:p>
            </p:txBody>
          </p:sp>
        </p:grpSp>
      </p:grpSp>
      <p:grpSp>
        <p:nvGrpSpPr>
          <p:cNvPr id="614" name="Group 614"/>
          <p:cNvGrpSpPr/>
          <p:nvPr/>
        </p:nvGrpSpPr>
        <p:grpSpPr>
          <a:xfrm>
            <a:off x="888103" y="6599541"/>
            <a:ext cx="9159000" cy="2844669"/>
            <a:chOff x="72020" y="-1"/>
            <a:chExt cx="9158999" cy="2844668"/>
          </a:xfrm>
        </p:grpSpPr>
        <p:grpSp>
          <p:nvGrpSpPr>
            <p:cNvPr id="610" name="Group 610"/>
            <p:cNvGrpSpPr/>
            <p:nvPr/>
          </p:nvGrpSpPr>
          <p:grpSpPr>
            <a:xfrm>
              <a:off x="403116" y="-1"/>
              <a:ext cx="8827903" cy="2844668"/>
              <a:chOff x="508000" y="0"/>
              <a:chExt cx="8827901" cy="2844666"/>
            </a:xfrm>
          </p:grpSpPr>
          <p:pic>
            <p:nvPicPr>
              <p:cNvPr id="603" name="PCR-1 OHT 1.png"/>
              <p:cNvPicPr>
                <a:picLocks noChangeAspect="1"/>
              </p:cNvPicPr>
              <p:nvPr/>
            </p:nvPicPr>
            <p:blipFill>
              <a:blip r:embed="rId12">
                <a:extLst/>
              </a:blip>
              <a:srcRect l="5759" r="4707"/>
              <a:stretch>
                <a:fillRect/>
              </a:stretch>
            </p:blipFill>
            <p:spPr>
              <a:xfrm>
                <a:off x="6001224" y="0"/>
                <a:ext cx="3334678" cy="1158107"/>
              </a:xfrm>
              <a:prstGeom prst="rect">
                <a:avLst/>
              </a:prstGeom>
              <a:ln w="12700" cap="flat">
                <a:noFill/>
                <a:miter lim="400000"/>
              </a:ln>
              <a:effectLst/>
            </p:spPr>
          </p:pic>
          <p:pic>
            <p:nvPicPr>
              <p:cNvPr id="604" name="PCR-1 OHT 1.png"/>
              <p:cNvPicPr>
                <a:picLocks noChangeAspect="1"/>
              </p:cNvPicPr>
              <p:nvPr/>
            </p:nvPicPr>
            <p:blipFill>
              <a:blip r:embed="rId12">
                <a:extLst/>
              </a:blip>
              <a:srcRect l="5759" r="4707"/>
              <a:stretch>
                <a:fillRect/>
              </a:stretch>
            </p:blipFill>
            <p:spPr>
              <a:xfrm>
                <a:off x="5970744" y="1686559"/>
                <a:ext cx="3334678" cy="1158108"/>
              </a:xfrm>
              <a:prstGeom prst="rect">
                <a:avLst/>
              </a:prstGeom>
              <a:ln w="12700" cap="flat">
                <a:noFill/>
                <a:miter lim="400000"/>
              </a:ln>
              <a:effectLst/>
            </p:spPr>
          </p:pic>
          <p:grpSp>
            <p:nvGrpSpPr>
              <p:cNvPr id="609" name="Group 609"/>
              <p:cNvGrpSpPr/>
              <p:nvPr/>
            </p:nvGrpSpPr>
            <p:grpSpPr>
              <a:xfrm>
                <a:off x="508000" y="829957"/>
                <a:ext cx="7310967" cy="795868"/>
                <a:chOff x="508000" y="838200"/>
                <a:chExt cx="7310966" cy="795866"/>
              </a:xfrm>
            </p:grpSpPr>
            <p:sp>
              <p:nvSpPr>
                <p:cNvPr id="605" name="Shape 605"/>
                <p:cNvSpPr/>
                <p:nvPr/>
              </p:nvSpPr>
              <p:spPr>
                <a:xfrm>
                  <a:off x="508000" y="838200"/>
                  <a:ext cx="4660900" cy="73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3100"/>
                    </a:lnSpc>
                    <a:tabLst>
                      <a:tab pos="520700" algn="l"/>
                    </a:tabLst>
                    <a:defRPr sz="2400">
                      <a:solidFill>
                        <a:srgbClr val="000000"/>
                      </a:solidFill>
                    </a:defRPr>
                  </a:lvl1pPr>
                </a:lstStyle>
                <a:p>
                  <a:r>
                    <a:t>After one cycle, there are now two copies of the original sample.</a:t>
                  </a:r>
                </a:p>
              </p:txBody>
            </p:sp>
            <p:grpSp>
              <p:nvGrpSpPr>
                <p:cNvPr id="608" name="Group 608"/>
                <p:cNvGrpSpPr/>
                <p:nvPr/>
              </p:nvGrpSpPr>
              <p:grpSpPr>
                <a:xfrm>
                  <a:off x="7480300" y="1295400"/>
                  <a:ext cx="338667" cy="338667"/>
                  <a:chOff x="0" y="0"/>
                  <a:chExt cx="338666" cy="338666"/>
                </a:xfrm>
              </p:grpSpPr>
              <p:sp>
                <p:nvSpPr>
                  <p:cNvPr id="606" name="Shape 606"/>
                  <p:cNvSpPr/>
                  <p:nvPr/>
                </p:nvSpPr>
                <p:spPr>
                  <a:xfrm flipH="1">
                    <a:off x="177799" y="0"/>
                    <a:ext cx="1" cy="338667"/>
                  </a:xfrm>
                  <a:prstGeom prst="line">
                    <a:avLst/>
                  </a:prstGeom>
                  <a:noFill/>
                  <a:ln w="635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07" name="Shape 607"/>
                  <p:cNvSpPr/>
                  <p:nvPr/>
                </p:nvSpPr>
                <p:spPr>
                  <a:xfrm flipH="1" flipV="1">
                    <a:off x="0" y="177800"/>
                    <a:ext cx="338667" cy="1"/>
                  </a:xfrm>
                  <a:prstGeom prst="line">
                    <a:avLst/>
                  </a:prstGeom>
                  <a:noFill/>
                  <a:ln w="635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grpSp>
          <p:nvGrpSpPr>
            <p:cNvPr id="613" name="Group 613"/>
            <p:cNvGrpSpPr/>
            <p:nvPr/>
          </p:nvGrpSpPr>
          <p:grpSpPr>
            <a:xfrm>
              <a:off x="72020" y="811031"/>
              <a:ext cx="396955" cy="360824"/>
              <a:chOff x="72020" y="0"/>
              <a:chExt cx="396954" cy="360822"/>
            </a:xfrm>
          </p:grpSpPr>
          <p:sp>
            <p:nvSpPr>
              <p:cNvPr id="611" name="Shape 611"/>
              <p:cNvSpPr/>
              <p:nvPr/>
            </p:nvSpPr>
            <p:spPr>
              <a:xfrm>
                <a:off x="108152"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12" name="Shape 612"/>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5</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 grpId="1" animBg="1" advAuto="0"/>
      <p:bldP spid="614" grpId="2"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p:cNvSpPr>
          <p:nvPr>
            <p:ph type="title"/>
          </p:nvPr>
        </p:nvSpPr>
        <p:spPr>
          <a:prstGeom prst="rect">
            <a:avLst/>
          </a:prstGeom>
        </p:spPr>
        <p:txBody>
          <a:bodyPr/>
          <a:lstStyle>
            <a:lvl1pPr>
              <a:tabLst>
                <a:tab pos="952500" algn="l"/>
              </a:tabLst>
            </a:lvl1pPr>
          </a:lstStyle>
          <a:p>
            <a:r>
              <a:t>DNA Profiling Using PCR</a:t>
            </a:r>
          </a:p>
        </p:txBody>
      </p:sp>
      <p:sp>
        <p:nvSpPr>
          <p:cNvPr id="617" name="Shape 617"/>
          <p:cNvSpPr>
            <a:spLocks noGrp="1"/>
          </p:cNvSpPr>
          <p:nvPr>
            <p:ph type="body" idx="1"/>
          </p:nvPr>
        </p:nvSpPr>
        <p:spPr>
          <a:xfrm>
            <a:off x="368300" y="1790700"/>
            <a:ext cx="12058214" cy="5149930"/>
          </a:xfrm>
          <a:prstGeom prst="rect">
            <a:avLst/>
          </a:prstGeom>
        </p:spPr>
        <p:txBody>
          <a:bodyPr/>
          <a:lstStyle/>
          <a:p>
            <a:pPr>
              <a:tabLst>
                <a:tab pos="1016000" algn="l"/>
              </a:tabLst>
            </a:pPr>
            <a:r>
              <a:rPr b="1">
                <a:solidFill>
                  <a:srgbClr val="006994"/>
                </a:solidFill>
              </a:rPr>
              <a:t>Microsatellites</a:t>
            </a:r>
            <a:r>
              <a:t> or </a:t>
            </a:r>
            <a:r>
              <a:rPr b="1">
                <a:solidFill>
                  <a:srgbClr val="006994"/>
                </a:solidFill>
              </a:rPr>
              <a:t>short tandem repeats</a:t>
            </a:r>
            <a:r>
              <a:t> (</a:t>
            </a:r>
            <a:r>
              <a:rPr b="1">
                <a:solidFill>
                  <a:srgbClr val="006994"/>
                </a:solidFill>
              </a:rPr>
              <a:t>STR</a:t>
            </a:r>
            <a:r>
              <a:t>s) are found throughout the genome within genes and between genes, particularly near telomeres and centromeres.</a:t>
            </a:r>
          </a:p>
          <a:p>
            <a:pPr lvl="1">
              <a:tabLst>
                <a:tab pos="1485900" algn="l"/>
              </a:tabLst>
            </a:pPr>
            <a:r>
              <a:t>Microsatellites consist of a </a:t>
            </a:r>
            <a:br/>
            <a:r>
              <a:t>variable number of tandem </a:t>
            </a:r>
            <a:br/>
            <a:r>
              <a:t>repeats of a 2 to 6 base pair </a:t>
            </a:r>
            <a:br/>
            <a:r>
              <a:t>sequence. In the example </a:t>
            </a:r>
            <a:br/>
            <a:r>
              <a:t>shown it is a two base sequence </a:t>
            </a:r>
            <a:br/>
            <a:r>
              <a:t>(CA) that is repeated.</a:t>
            </a:r>
          </a:p>
          <a:p>
            <a:pPr lvl="1">
              <a:tabLst>
                <a:tab pos="1485900" algn="l"/>
              </a:tabLst>
            </a:pPr>
            <a:r>
              <a:t>The human genome contains </a:t>
            </a:r>
            <a:br/>
            <a:r>
              <a:t>about 100,000 separate blocks </a:t>
            </a:r>
            <a:br/>
            <a:r>
              <a:t>of tandem repeats of the </a:t>
            </a:r>
            <a:br/>
            <a:r>
              <a:t>dinucleotide: CA. One such </a:t>
            </a:r>
            <a:br/>
            <a:r>
              <a:t>block at a known location on </a:t>
            </a:r>
            <a:br/>
            <a:r>
              <a:t>a chromosome is shown in the </a:t>
            </a:r>
            <a:br/>
            <a:r>
              <a:t>diagram opposite.</a:t>
            </a:r>
          </a:p>
        </p:txBody>
      </p:sp>
      <p:grpSp>
        <p:nvGrpSpPr>
          <p:cNvPr id="633" name="Group 633"/>
          <p:cNvGrpSpPr/>
          <p:nvPr/>
        </p:nvGrpSpPr>
        <p:grpSpPr>
          <a:xfrm>
            <a:off x="5308600" y="3073400"/>
            <a:ext cx="7626437" cy="5777422"/>
            <a:chOff x="0" y="0"/>
            <a:chExt cx="7626436" cy="5777421"/>
          </a:xfrm>
        </p:grpSpPr>
        <p:pic>
          <p:nvPicPr>
            <p:cNvPr id="618" name="Microsatelites OHT 3.png"/>
            <p:cNvPicPr>
              <a:picLocks noChangeAspect="1"/>
            </p:cNvPicPr>
            <p:nvPr/>
          </p:nvPicPr>
          <p:blipFill>
            <a:blip r:embed="rId2">
              <a:extLst/>
            </a:blip>
            <a:srcRect l="1040" r="1040"/>
            <a:stretch>
              <a:fillRect/>
            </a:stretch>
          </p:blipFill>
          <p:spPr>
            <a:xfrm>
              <a:off x="2159208" y="1793388"/>
              <a:ext cx="4304578" cy="1119191"/>
            </a:xfrm>
            <a:prstGeom prst="rect">
              <a:avLst/>
            </a:prstGeom>
            <a:ln w="12700" cap="flat">
              <a:noFill/>
              <a:miter lim="400000"/>
            </a:ln>
            <a:effectLst/>
          </p:spPr>
        </p:pic>
        <p:pic>
          <p:nvPicPr>
            <p:cNvPr id="619" name="Microsatelites OHT 2.png"/>
            <p:cNvPicPr>
              <a:picLocks noChangeAspect="1"/>
            </p:cNvPicPr>
            <p:nvPr/>
          </p:nvPicPr>
          <p:blipFill>
            <a:blip r:embed="rId3">
              <a:extLst/>
            </a:blip>
            <a:srcRect l="483" r="483"/>
            <a:stretch>
              <a:fillRect/>
            </a:stretch>
          </p:blipFill>
          <p:spPr>
            <a:xfrm>
              <a:off x="456755" y="3935283"/>
              <a:ext cx="5418294" cy="503156"/>
            </a:xfrm>
            <a:prstGeom prst="rect">
              <a:avLst/>
            </a:prstGeom>
            <a:ln w="12700" cap="flat">
              <a:noFill/>
              <a:miter lim="400000"/>
            </a:ln>
            <a:effectLst/>
          </p:spPr>
        </p:pic>
        <p:sp>
          <p:nvSpPr>
            <p:cNvPr id="620" name="Shape 620"/>
            <p:cNvSpPr/>
            <p:nvPr/>
          </p:nvSpPr>
          <p:spPr>
            <a:xfrm>
              <a:off x="5951665" y="0"/>
              <a:ext cx="1647089" cy="8638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a:solidFill>
                    <a:srgbClr val="000000"/>
                  </a:solidFill>
                </a:defRPr>
              </a:lvl1pPr>
            </a:lstStyle>
            <a:p>
              <a:r>
                <a:t>Microsatellite containing 4 repeat units</a:t>
              </a:r>
            </a:p>
          </p:txBody>
        </p:sp>
        <p:sp>
          <p:nvSpPr>
            <p:cNvPr id="621" name="Shape 621"/>
            <p:cNvSpPr/>
            <p:nvPr/>
          </p:nvSpPr>
          <p:spPr>
            <a:xfrm>
              <a:off x="0" y="1882387"/>
              <a:ext cx="1951593" cy="8638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b="1">
                  <a:solidFill>
                    <a:srgbClr val="000000"/>
                  </a:solidFill>
                </a:defRPr>
              </a:lvl1pPr>
            </a:lstStyle>
            <a:p>
              <a:pPr>
                <a:defRPr b="0"/>
              </a:pPr>
              <a:r>
                <a:rPr b="1"/>
                <a:t>Homologous pair of chromosomes</a:t>
              </a:r>
            </a:p>
          </p:txBody>
        </p:sp>
        <p:sp>
          <p:nvSpPr>
            <p:cNvPr id="622" name="Shape 622"/>
            <p:cNvSpPr/>
            <p:nvPr/>
          </p:nvSpPr>
          <p:spPr>
            <a:xfrm>
              <a:off x="5937823" y="3847820"/>
              <a:ext cx="1688614" cy="863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a:solidFill>
                    <a:srgbClr val="000000"/>
                  </a:solidFill>
                </a:defRPr>
              </a:lvl1pPr>
            </a:lstStyle>
            <a:p>
              <a:r>
                <a:t>Microsatellite containing 7 repeat units</a:t>
              </a:r>
            </a:p>
          </p:txBody>
        </p:sp>
        <p:sp>
          <p:nvSpPr>
            <p:cNvPr id="623" name="Shape 623"/>
            <p:cNvSpPr/>
            <p:nvPr/>
          </p:nvSpPr>
          <p:spPr>
            <a:xfrm>
              <a:off x="1411790" y="5204246"/>
              <a:ext cx="3654046" cy="573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100"/>
                </a:lnSpc>
                <a:tabLst>
                  <a:tab pos="520700" algn="l"/>
                </a:tabLst>
                <a:defRPr>
                  <a:solidFill>
                    <a:srgbClr val="000000"/>
                  </a:solidFill>
                </a:defRPr>
              </a:lvl1pPr>
            </a:lstStyle>
            <a:p>
              <a:r>
                <a:t>Flanking regions to which PCR primers can be attached</a:t>
              </a:r>
            </a:p>
          </p:txBody>
        </p:sp>
        <p:sp>
          <p:nvSpPr>
            <p:cNvPr id="624" name="Shape 624"/>
            <p:cNvSpPr/>
            <p:nvPr/>
          </p:nvSpPr>
          <p:spPr>
            <a:xfrm>
              <a:off x="3045037" y="3155766"/>
              <a:ext cx="1523034" cy="282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centromeres</a:t>
              </a:r>
            </a:p>
          </p:txBody>
        </p:sp>
        <p:sp>
          <p:nvSpPr>
            <p:cNvPr id="625" name="Shape 625"/>
            <p:cNvSpPr/>
            <p:nvPr/>
          </p:nvSpPr>
          <p:spPr>
            <a:xfrm>
              <a:off x="1314902" y="3155766"/>
              <a:ext cx="1232290" cy="282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telomeres</a:t>
              </a:r>
            </a:p>
          </p:txBody>
        </p:sp>
        <p:pic>
          <p:nvPicPr>
            <p:cNvPr id="626" name="Microsatelites OHT 1.png"/>
            <p:cNvPicPr>
              <a:picLocks noChangeAspect="1"/>
            </p:cNvPicPr>
            <p:nvPr/>
          </p:nvPicPr>
          <p:blipFill>
            <a:blip r:embed="rId4">
              <a:extLst/>
            </a:blip>
            <a:srcRect l="51" r="51"/>
            <a:stretch>
              <a:fillRect/>
            </a:stretch>
          </p:blipFill>
          <p:spPr>
            <a:xfrm>
              <a:off x="456755" y="196983"/>
              <a:ext cx="5419615" cy="499418"/>
            </a:xfrm>
            <a:prstGeom prst="rect">
              <a:avLst/>
            </a:prstGeom>
            <a:ln w="12700" cap="flat">
              <a:noFill/>
              <a:miter lim="400000"/>
            </a:ln>
            <a:effectLst/>
          </p:spPr>
        </p:pic>
        <p:sp>
          <p:nvSpPr>
            <p:cNvPr id="627" name="Shape 627"/>
            <p:cNvSpPr/>
            <p:nvPr/>
          </p:nvSpPr>
          <p:spPr>
            <a:xfrm flipH="1">
              <a:off x="2906627" y="761259"/>
              <a:ext cx="1" cy="1107288"/>
            </a:xfrm>
            <a:prstGeom prst="line">
              <a:avLst/>
            </a:prstGeom>
            <a:noFill/>
            <a:ln w="50800" cap="flat">
              <a:solidFill>
                <a:srgbClr val="0000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28" name="Shape 628"/>
            <p:cNvSpPr/>
            <p:nvPr/>
          </p:nvSpPr>
          <p:spPr>
            <a:xfrm flipV="1">
              <a:off x="2906627" y="2892786"/>
              <a:ext cx="1" cy="1070378"/>
            </a:xfrm>
            <a:prstGeom prst="line">
              <a:avLst/>
            </a:prstGeom>
            <a:noFill/>
            <a:ln w="50800" cap="flat">
              <a:solidFill>
                <a:srgbClr val="0000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29" name="Shape 629"/>
            <p:cNvSpPr/>
            <p:nvPr/>
          </p:nvSpPr>
          <p:spPr>
            <a:xfrm flipH="1">
              <a:off x="2006956" y="2717465"/>
              <a:ext cx="332187" cy="387551"/>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30" name="Shape 630"/>
            <p:cNvSpPr/>
            <p:nvPr/>
          </p:nvSpPr>
          <p:spPr>
            <a:xfrm>
              <a:off x="3741705" y="2809739"/>
              <a:ext cx="18456" cy="276823"/>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31" name="Shape 631"/>
            <p:cNvSpPr/>
            <p:nvPr/>
          </p:nvSpPr>
          <p:spPr>
            <a:xfrm>
              <a:off x="1619406" y="4304576"/>
              <a:ext cx="1550202" cy="775101"/>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32" name="Shape 632"/>
            <p:cNvSpPr/>
            <p:nvPr/>
          </p:nvSpPr>
          <p:spPr>
            <a:xfrm flipH="1">
              <a:off x="3169607" y="4304576"/>
              <a:ext cx="1439474" cy="775101"/>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p:cNvSpPr>
          <p:nvPr>
            <p:ph type="title"/>
          </p:nvPr>
        </p:nvSpPr>
        <p:spPr>
          <a:prstGeom prst="rect">
            <a:avLst/>
          </a:prstGeom>
        </p:spPr>
        <p:txBody>
          <a:bodyPr/>
          <a:lstStyle>
            <a:lvl1pPr>
              <a:tabLst>
                <a:tab pos="952500" algn="l"/>
              </a:tabLst>
            </a:lvl1pPr>
          </a:lstStyle>
          <a:p>
            <a:r>
              <a:t>STRs Used in DNA Profiling</a:t>
            </a:r>
          </a:p>
        </p:txBody>
      </p:sp>
      <p:grpSp>
        <p:nvGrpSpPr>
          <p:cNvPr id="647" name="Group 647"/>
          <p:cNvGrpSpPr/>
          <p:nvPr/>
        </p:nvGrpSpPr>
        <p:grpSpPr>
          <a:xfrm>
            <a:off x="623943" y="2000308"/>
            <a:ext cx="11663836" cy="2760168"/>
            <a:chOff x="72020" y="0"/>
            <a:chExt cx="11663834" cy="2760167"/>
          </a:xfrm>
        </p:grpSpPr>
        <p:grpSp>
          <p:nvGrpSpPr>
            <p:cNvPr id="643" name="Group 643"/>
            <p:cNvGrpSpPr/>
            <p:nvPr/>
          </p:nvGrpSpPr>
          <p:grpSpPr>
            <a:xfrm>
              <a:off x="425680" y="0"/>
              <a:ext cx="11310174" cy="2760167"/>
              <a:chOff x="446912" y="0"/>
              <a:chExt cx="11310172" cy="2760166"/>
            </a:xfrm>
          </p:grpSpPr>
          <p:sp>
            <p:nvSpPr>
              <p:cNvPr id="636" name="Shape 636"/>
              <p:cNvSpPr/>
              <p:nvPr/>
            </p:nvSpPr>
            <p:spPr>
              <a:xfrm>
                <a:off x="446912" y="68674"/>
                <a:ext cx="3645763" cy="19557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700"/>
                  </a:lnSpc>
                  <a:tabLst>
                    <a:tab pos="520700" algn="l"/>
                  </a:tabLst>
                  <a:defRPr sz="2000">
                    <a:latin typeface="Hoefler Text"/>
                    <a:ea typeface="Hoefler Text"/>
                    <a:cs typeface="Hoefler Text"/>
                    <a:sym typeface="Hoefler Text"/>
                  </a:defRPr>
                </a:pPr>
                <a:r>
                  <a:rPr b="1">
                    <a:latin typeface="+mn-lt"/>
                    <a:ea typeface="+mn-ea"/>
                    <a:cs typeface="+mn-cs"/>
                    <a:sym typeface="Arial"/>
                  </a:rPr>
                  <a:t>Extract DNA from sample</a:t>
                </a:r>
                <a:endParaRPr>
                  <a:solidFill>
                    <a:srgbClr val="000000"/>
                  </a:solidFill>
                  <a:latin typeface="+mn-lt"/>
                  <a:ea typeface="+mn-ea"/>
                  <a:cs typeface="+mn-cs"/>
                  <a:sym typeface="Arial"/>
                </a:endParaRPr>
              </a:p>
              <a:p>
                <a:pPr>
                  <a:lnSpc>
                    <a:spcPts val="2400"/>
                  </a:lnSpc>
                  <a:tabLst>
                    <a:tab pos="520700" algn="l"/>
                  </a:tabLst>
                  <a:defRPr sz="2000">
                    <a:latin typeface="Hoefler Text"/>
                    <a:ea typeface="Hoefler Text"/>
                    <a:cs typeface="Hoefler Text"/>
                    <a:sym typeface="Hoefler Text"/>
                  </a:defRPr>
                </a:pPr>
                <a:r>
                  <a:rPr sz="1800">
                    <a:solidFill>
                      <a:srgbClr val="000000"/>
                    </a:solidFill>
                    <a:latin typeface="+mn-lt"/>
                    <a:ea typeface="+mn-ea"/>
                    <a:cs typeface="+mn-cs"/>
                    <a:sym typeface="Arial"/>
                  </a:rPr>
                  <a:t>A sample is collected from the tissue of three individuals from which the DNA is extracted, separated and purified.</a:t>
                </a:r>
              </a:p>
            </p:txBody>
          </p:sp>
          <p:pic>
            <p:nvPicPr>
              <p:cNvPr id="637" name="DNA Profiling-1 OHT 1.png"/>
              <p:cNvPicPr>
                <a:picLocks noChangeAspect="1"/>
              </p:cNvPicPr>
              <p:nvPr/>
            </p:nvPicPr>
            <p:blipFill>
              <a:blip r:embed="rId2">
                <a:extLst/>
              </a:blip>
              <a:srcRect t="53" b="53"/>
              <a:stretch>
                <a:fillRect/>
              </a:stretch>
            </p:blipFill>
            <p:spPr>
              <a:xfrm>
                <a:off x="4492684" y="770433"/>
                <a:ext cx="7264401" cy="1989734"/>
              </a:xfrm>
              <a:prstGeom prst="rect">
                <a:avLst/>
              </a:prstGeom>
              <a:ln w="12700" cap="flat">
                <a:noFill/>
                <a:miter lim="400000"/>
              </a:ln>
              <a:effectLst/>
            </p:spPr>
          </p:pic>
          <p:sp>
            <p:nvSpPr>
              <p:cNvPr id="638" name="Shape 638"/>
              <p:cNvSpPr/>
              <p:nvPr/>
            </p:nvSpPr>
            <p:spPr>
              <a:xfrm>
                <a:off x="9764886" y="0"/>
                <a:ext cx="1958653"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600"/>
                  </a:lnSpc>
                  <a:tabLst>
                    <a:tab pos="520700" algn="l"/>
                  </a:tabLst>
                  <a:defRPr sz="2800">
                    <a:solidFill>
                      <a:srgbClr val="483F36"/>
                    </a:solidFill>
                    <a:latin typeface="Hoefler Text"/>
                    <a:ea typeface="Hoefler Text"/>
                    <a:cs typeface="Hoefler Text"/>
                    <a:sym typeface="Hoefler Text"/>
                  </a:defRPr>
                </a:pPr>
                <a:r>
                  <a:rPr sz="2200" b="1">
                    <a:solidFill>
                      <a:srgbClr val="000000"/>
                    </a:solidFill>
                    <a:latin typeface="+mn-lt"/>
                    <a:ea typeface="+mn-ea"/>
                    <a:cs typeface="+mn-cs"/>
                    <a:sym typeface="Arial"/>
                  </a:rPr>
                  <a:t>DNA from</a:t>
                </a:r>
                <a:endParaRPr sz="2200">
                  <a:solidFill>
                    <a:srgbClr val="000000"/>
                  </a:solidFill>
                  <a:latin typeface="+mn-lt"/>
                  <a:ea typeface="+mn-ea"/>
                  <a:cs typeface="+mn-cs"/>
                  <a:sym typeface="Arial"/>
                </a:endParaRPr>
              </a:p>
              <a:p>
                <a:pPr algn="ctr">
                  <a:lnSpc>
                    <a:spcPts val="2600"/>
                  </a:lnSpc>
                  <a:tabLst>
                    <a:tab pos="520700" algn="l"/>
                  </a:tabLst>
                  <a:defRPr sz="2800">
                    <a:solidFill>
                      <a:srgbClr val="483F36"/>
                    </a:solidFill>
                    <a:latin typeface="Hoefler Text"/>
                    <a:ea typeface="Hoefler Text"/>
                    <a:cs typeface="Hoefler Text"/>
                    <a:sym typeface="Hoefler Text"/>
                  </a:defRPr>
                </a:pPr>
                <a:r>
                  <a:rPr sz="2200" b="1">
                    <a:solidFill>
                      <a:srgbClr val="000000"/>
                    </a:solidFill>
                    <a:latin typeface="+mn-lt"/>
                    <a:ea typeface="+mn-ea"/>
                    <a:cs typeface="+mn-cs"/>
                    <a:sym typeface="Arial"/>
                  </a:rPr>
                  <a:t>individual ‘C’:</a:t>
                </a:r>
              </a:p>
            </p:txBody>
          </p:sp>
          <p:sp>
            <p:nvSpPr>
              <p:cNvPr id="639" name="Shape 639"/>
              <p:cNvSpPr/>
              <p:nvPr/>
            </p:nvSpPr>
            <p:spPr>
              <a:xfrm>
                <a:off x="7034386" y="0"/>
                <a:ext cx="1958653"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600"/>
                  </a:lnSpc>
                  <a:tabLst>
                    <a:tab pos="520700" algn="l"/>
                  </a:tabLst>
                  <a:defRPr sz="2800">
                    <a:solidFill>
                      <a:srgbClr val="483F36"/>
                    </a:solidFill>
                    <a:latin typeface="Hoefler Text"/>
                    <a:ea typeface="Hoefler Text"/>
                    <a:cs typeface="Hoefler Text"/>
                    <a:sym typeface="Hoefler Text"/>
                  </a:defRPr>
                </a:pPr>
                <a:r>
                  <a:rPr sz="2200" b="1">
                    <a:solidFill>
                      <a:srgbClr val="000000"/>
                    </a:solidFill>
                    <a:latin typeface="+mn-lt"/>
                    <a:ea typeface="+mn-ea"/>
                    <a:cs typeface="+mn-cs"/>
                    <a:sym typeface="Arial"/>
                  </a:rPr>
                  <a:t>DNA from</a:t>
                </a:r>
                <a:endParaRPr sz="2200">
                  <a:solidFill>
                    <a:srgbClr val="000000"/>
                  </a:solidFill>
                  <a:latin typeface="+mn-lt"/>
                  <a:ea typeface="+mn-ea"/>
                  <a:cs typeface="+mn-cs"/>
                  <a:sym typeface="Arial"/>
                </a:endParaRPr>
              </a:p>
              <a:p>
                <a:pPr algn="ctr">
                  <a:lnSpc>
                    <a:spcPts val="2600"/>
                  </a:lnSpc>
                  <a:tabLst>
                    <a:tab pos="520700" algn="l"/>
                  </a:tabLst>
                  <a:defRPr sz="2800">
                    <a:solidFill>
                      <a:srgbClr val="483F36"/>
                    </a:solidFill>
                    <a:latin typeface="Hoefler Text"/>
                    <a:ea typeface="Hoefler Text"/>
                    <a:cs typeface="Hoefler Text"/>
                    <a:sym typeface="Hoefler Text"/>
                  </a:defRPr>
                </a:pPr>
                <a:r>
                  <a:rPr sz="2200" b="1">
                    <a:solidFill>
                      <a:srgbClr val="000000"/>
                    </a:solidFill>
                    <a:latin typeface="+mn-lt"/>
                    <a:ea typeface="+mn-ea"/>
                    <a:cs typeface="+mn-cs"/>
                    <a:sym typeface="Arial"/>
                  </a:rPr>
                  <a:t>individual ‘B’:</a:t>
                </a:r>
              </a:p>
            </p:txBody>
          </p:sp>
          <p:sp>
            <p:nvSpPr>
              <p:cNvPr id="640" name="Shape 640"/>
              <p:cNvSpPr/>
              <p:nvPr/>
            </p:nvSpPr>
            <p:spPr>
              <a:xfrm>
                <a:off x="4508487" y="0"/>
                <a:ext cx="1943238" cy="6512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600"/>
                  </a:lnSpc>
                  <a:tabLst>
                    <a:tab pos="520700" algn="l"/>
                  </a:tabLst>
                  <a:defRPr sz="2800">
                    <a:solidFill>
                      <a:srgbClr val="483F36"/>
                    </a:solidFill>
                    <a:latin typeface="Hoefler Text"/>
                    <a:ea typeface="Hoefler Text"/>
                    <a:cs typeface="Hoefler Text"/>
                    <a:sym typeface="Hoefler Text"/>
                  </a:defRPr>
                </a:pPr>
                <a:r>
                  <a:rPr sz="2200" b="1">
                    <a:solidFill>
                      <a:srgbClr val="000000"/>
                    </a:solidFill>
                    <a:latin typeface="+mn-lt"/>
                    <a:ea typeface="+mn-ea"/>
                    <a:cs typeface="+mn-cs"/>
                    <a:sym typeface="Arial"/>
                  </a:rPr>
                  <a:t>DNA from</a:t>
                </a:r>
                <a:endParaRPr sz="2200">
                  <a:solidFill>
                    <a:srgbClr val="000000"/>
                  </a:solidFill>
                  <a:latin typeface="+mn-lt"/>
                  <a:ea typeface="+mn-ea"/>
                  <a:cs typeface="+mn-cs"/>
                  <a:sym typeface="Arial"/>
                </a:endParaRPr>
              </a:p>
              <a:p>
                <a:pPr algn="ctr">
                  <a:lnSpc>
                    <a:spcPts val="2600"/>
                  </a:lnSpc>
                  <a:tabLst>
                    <a:tab pos="520700" algn="l"/>
                  </a:tabLst>
                  <a:defRPr sz="2800">
                    <a:solidFill>
                      <a:srgbClr val="483F36"/>
                    </a:solidFill>
                    <a:latin typeface="Hoefler Text"/>
                    <a:ea typeface="Hoefler Text"/>
                    <a:cs typeface="Hoefler Text"/>
                    <a:sym typeface="Hoefler Text"/>
                  </a:defRPr>
                </a:pPr>
                <a:r>
                  <a:rPr sz="2200" b="1">
                    <a:solidFill>
                      <a:srgbClr val="000000"/>
                    </a:solidFill>
                    <a:latin typeface="+mn-lt"/>
                    <a:ea typeface="+mn-ea"/>
                    <a:cs typeface="+mn-cs"/>
                    <a:sym typeface="Arial"/>
                  </a:rPr>
                  <a:t>individual ‘A’:</a:t>
                </a:r>
              </a:p>
            </p:txBody>
          </p:sp>
          <p:sp>
            <p:nvSpPr>
              <p:cNvPr id="641" name="Shape 641"/>
              <p:cNvSpPr/>
              <p:nvPr/>
            </p:nvSpPr>
            <p:spPr>
              <a:xfrm>
                <a:off x="6388100" y="2311400"/>
                <a:ext cx="146087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Microsatellite</a:t>
                </a:r>
              </a:p>
            </p:txBody>
          </p:sp>
          <p:sp>
            <p:nvSpPr>
              <p:cNvPr id="642" name="Shape 642"/>
              <p:cNvSpPr/>
              <p:nvPr/>
            </p:nvSpPr>
            <p:spPr>
              <a:xfrm flipH="1">
                <a:off x="7310966" y="1934633"/>
                <a:ext cx="152401" cy="321734"/>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646" name="Group 646"/>
            <p:cNvGrpSpPr/>
            <p:nvPr/>
          </p:nvGrpSpPr>
          <p:grpSpPr>
            <a:xfrm>
              <a:off x="72020" y="76265"/>
              <a:ext cx="387126" cy="360823"/>
              <a:chOff x="72020" y="0"/>
              <a:chExt cx="387125" cy="360822"/>
            </a:xfrm>
          </p:grpSpPr>
          <p:sp>
            <p:nvSpPr>
              <p:cNvPr id="644" name="Shape 644"/>
              <p:cNvSpPr/>
              <p:nvPr/>
            </p:nvSpPr>
            <p:spPr>
              <a:xfrm>
                <a:off x="98323"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45" name="Shape 645"/>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1</a:t>
                </a:r>
              </a:p>
            </p:txBody>
          </p:sp>
        </p:grpSp>
      </p:grpSp>
      <p:grpSp>
        <p:nvGrpSpPr>
          <p:cNvPr id="675" name="Group 675"/>
          <p:cNvGrpSpPr/>
          <p:nvPr/>
        </p:nvGrpSpPr>
        <p:grpSpPr>
          <a:xfrm>
            <a:off x="602808" y="4826000"/>
            <a:ext cx="12002565" cy="3869906"/>
            <a:chOff x="72019" y="-2133600"/>
            <a:chExt cx="12002563" cy="3869905"/>
          </a:xfrm>
        </p:grpSpPr>
        <p:grpSp>
          <p:nvGrpSpPr>
            <p:cNvPr id="671" name="Group 671"/>
            <p:cNvGrpSpPr/>
            <p:nvPr/>
          </p:nvGrpSpPr>
          <p:grpSpPr>
            <a:xfrm>
              <a:off x="380366" y="-2133600"/>
              <a:ext cx="11694216" cy="3869905"/>
              <a:chOff x="421010" y="0"/>
              <a:chExt cx="11694215" cy="3869904"/>
            </a:xfrm>
          </p:grpSpPr>
          <p:sp>
            <p:nvSpPr>
              <p:cNvPr id="648" name="Shape 648"/>
              <p:cNvSpPr/>
              <p:nvPr/>
            </p:nvSpPr>
            <p:spPr>
              <a:xfrm>
                <a:off x="421010" y="415504"/>
                <a:ext cx="3340101" cy="345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700"/>
                  </a:lnSpc>
                  <a:tabLst>
                    <a:tab pos="520700" algn="l"/>
                  </a:tabLst>
                  <a:defRPr sz="2000">
                    <a:latin typeface="Hoefler Text"/>
                    <a:ea typeface="Hoefler Text"/>
                    <a:cs typeface="Hoefler Text"/>
                    <a:sym typeface="Hoefler Text"/>
                  </a:defRPr>
                </a:pPr>
                <a:r>
                  <a:rPr b="1">
                    <a:latin typeface="+mn-lt"/>
                    <a:ea typeface="+mn-ea"/>
                    <a:cs typeface="+mn-cs"/>
                    <a:sym typeface="Arial"/>
                  </a:rPr>
                  <a:t>Amplify microsatellite using PCR</a:t>
                </a:r>
                <a:endParaRPr>
                  <a:solidFill>
                    <a:srgbClr val="000000"/>
                  </a:solidFill>
                  <a:latin typeface="+mn-lt"/>
                  <a:ea typeface="+mn-ea"/>
                  <a:cs typeface="+mn-cs"/>
                  <a:sym typeface="Arial"/>
                </a:endParaRPr>
              </a:p>
              <a:p>
                <a:pP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Specific primers (arrowed and orange) attach to the flanking regions (green) either side of the microsatellite (yellow). </a:t>
                </a:r>
              </a:p>
              <a:p>
                <a:pP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They are used to make large quantities of the microsatellite and flanking regions sequence only (no other part of the DNA is amplified).</a:t>
                </a:r>
              </a:p>
            </p:txBody>
          </p:sp>
          <p:pic>
            <p:nvPicPr>
              <p:cNvPr id="649" name="DNA Profiling-1 OHT 3.png"/>
              <p:cNvPicPr>
                <a:picLocks noChangeAspect="1"/>
              </p:cNvPicPr>
              <p:nvPr/>
            </p:nvPicPr>
            <p:blipFill>
              <a:blip r:embed="rId3">
                <a:extLst/>
              </a:blip>
              <a:srcRect l="686" r="686"/>
              <a:stretch>
                <a:fillRect/>
              </a:stretch>
            </p:blipFill>
            <p:spPr>
              <a:xfrm>
                <a:off x="9548011" y="1811554"/>
                <a:ext cx="2567216" cy="1014958"/>
              </a:xfrm>
              <a:prstGeom prst="rect">
                <a:avLst/>
              </a:prstGeom>
              <a:ln w="12700" cap="flat">
                <a:noFill/>
                <a:miter lim="400000"/>
              </a:ln>
              <a:effectLst/>
            </p:spPr>
          </p:pic>
          <p:pic>
            <p:nvPicPr>
              <p:cNvPr id="650" name="DNA Profiling-1 OHT 2.png"/>
              <p:cNvPicPr>
                <a:picLocks noChangeAspect="1"/>
              </p:cNvPicPr>
              <p:nvPr/>
            </p:nvPicPr>
            <p:blipFill>
              <a:blip r:embed="rId4">
                <a:extLst/>
              </a:blip>
              <a:srcRect l="768" r="768"/>
              <a:stretch>
                <a:fillRect/>
              </a:stretch>
            </p:blipFill>
            <p:spPr>
              <a:xfrm>
                <a:off x="7008011" y="1802325"/>
                <a:ext cx="2451101" cy="1018150"/>
              </a:xfrm>
              <a:prstGeom prst="rect">
                <a:avLst/>
              </a:prstGeom>
              <a:ln w="12700" cap="flat">
                <a:noFill/>
                <a:miter lim="400000"/>
              </a:ln>
              <a:effectLst/>
            </p:spPr>
          </p:pic>
          <p:pic>
            <p:nvPicPr>
              <p:cNvPr id="651" name="DNA Profiling-1 OHT 1-2.png"/>
              <p:cNvPicPr>
                <a:picLocks noChangeAspect="1"/>
              </p:cNvPicPr>
              <p:nvPr/>
            </p:nvPicPr>
            <p:blipFill>
              <a:blip r:embed="rId5">
                <a:extLst/>
              </a:blip>
              <a:srcRect l="470" r="470"/>
              <a:stretch>
                <a:fillRect/>
              </a:stretch>
            </p:blipFill>
            <p:spPr>
              <a:xfrm>
                <a:off x="4264810" y="1822714"/>
                <a:ext cx="2445927" cy="977372"/>
              </a:xfrm>
              <a:prstGeom prst="rect">
                <a:avLst/>
              </a:prstGeom>
              <a:ln w="12700" cap="flat">
                <a:noFill/>
                <a:miter lim="400000"/>
              </a:ln>
              <a:effectLst/>
            </p:spPr>
          </p:pic>
          <p:sp>
            <p:nvSpPr>
              <p:cNvPr id="652" name="Shape 652"/>
              <p:cNvSpPr/>
              <p:nvPr/>
            </p:nvSpPr>
            <p:spPr>
              <a:xfrm>
                <a:off x="9725804" y="3035300"/>
                <a:ext cx="2159398"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Microsatellites from</a:t>
                </a: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Individual ‘C’</a:t>
                </a:r>
              </a:p>
            </p:txBody>
          </p:sp>
          <p:sp>
            <p:nvSpPr>
              <p:cNvPr id="653" name="Shape 653"/>
              <p:cNvSpPr/>
              <p:nvPr/>
            </p:nvSpPr>
            <p:spPr>
              <a:xfrm>
                <a:off x="7147704" y="2997200"/>
                <a:ext cx="2159398"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Microsatellites from</a:t>
                </a: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Individual ‘B’</a:t>
                </a:r>
              </a:p>
            </p:txBody>
          </p:sp>
          <p:sp>
            <p:nvSpPr>
              <p:cNvPr id="654" name="Shape 654"/>
              <p:cNvSpPr/>
              <p:nvPr/>
            </p:nvSpPr>
            <p:spPr>
              <a:xfrm>
                <a:off x="4404504" y="2997200"/>
                <a:ext cx="2159398"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ts val="21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Microsatellites from</a:t>
                </a:r>
              </a:p>
              <a:p>
                <a:pPr algn="ctr">
                  <a:lnSpc>
                    <a:spcPts val="2100"/>
                  </a:lnSpc>
                  <a:tabLst>
                    <a:tab pos="520700" algn="l"/>
                  </a:tabLst>
                  <a:defRPr sz="2800">
                    <a:solidFill>
                      <a:srgbClr val="483F36"/>
                    </a:solidFill>
                    <a:latin typeface="Hoefler Text"/>
                    <a:ea typeface="Hoefler Text"/>
                    <a:cs typeface="Hoefler Text"/>
                    <a:sym typeface="Hoefler Text"/>
                  </a:defRPr>
                </a:pPr>
                <a:r>
                  <a:rPr sz="1800" b="1">
                    <a:solidFill>
                      <a:srgbClr val="000000"/>
                    </a:solidFill>
                    <a:latin typeface="+mn-lt"/>
                    <a:ea typeface="+mn-ea"/>
                    <a:cs typeface="+mn-cs"/>
                    <a:sym typeface="Arial"/>
                  </a:rPr>
                  <a:t>Individual ‘A’</a:t>
                </a:r>
              </a:p>
            </p:txBody>
          </p:sp>
          <p:sp>
            <p:nvSpPr>
              <p:cNvPr id="655" name="Shape 655"/>
              <p:cNvSpPr/>
              <p:nvPr/>
            </p:nvSpPr>
            <p:spPr>
              <a:xfrm>
                <a:off x="6055510" y="1536700"/>
                <a:ext cx="66036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spc="100">
                    <a:solidFill>
                      <a:srgbClr val="000000"/>
                    </a:solidFill>
                  </a:defRPr>
                </a:lvl1pPr>
              </a:lstStyle>
              <a:p>
                <a:pPr>
                  <a:defRPr spc="0"/>
                </a:pPr>
                <a:r>
                  <a:rPr spc="100"/>
                  <a:t>DNA</a:t>
                </a:r>
              </a:p>
            </p:txBody>
          </p:sp>
          <p:sp>
            <p:nvSpPr>
              <p:cNvPr id="656" name="Shape 656"/>
              <p:cNvSpPr/>
              <p:nvPr/>
            </p:nvSpPr>
            <p:spPr>
              <a:xfrm flipV="1">
                <a:off x="8239911" y="12700"/>
                <a:ext cx="1" cy="1202267"/>
              </a:xfrm>
              <a:prstGeom prst="line">
                <a:avLst/>
              </a:prstGeom>
              <a:noFill/>
              <a:ln w="1016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7" name="Shape 657"/>
              <p:cNvSpPr/>
              <p:nvPr/>
            </p:nvSpPr>
            <p:spPr>
              <a:xfrm flipV="1">
                <a:off x="10843411" y="12700"/>
                <a:ext cx="1" cy="1202267"/>
              </a:xfrm>
              <a:prstGeom prst="line">
                <a:avLst/>
              </a:prstGeom>
              <a:noFill/>
              <a:ln w="1016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8" name="Shape 658"/>
              <p:cNvSpPr/>
              <p:nvPr/>
            </p:nvSpPr>
            <p:spPr>
              <a:xfrm flipV="1">
                <a:off x="5623711" y="0"/>
                <a:ext cx="1" cy="1202267"/>
              </a:xfrm>
              <a:prstGeom prst="line">
                <a:avLst/>
              </a:prstGeom>
              <a:noFill/>
              <a:ln w="1016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59" name="Shape 659"/>
              <p:cNvSpPr/>
              <p:nvPr/>
            </p:nvSpPr>
            <p:spPr>
              <a:xfrm>
                <a:off x="6144410" y="21336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0" name="Shape 660"/>
              <p:cNvSpPr/>
              <p:nvPr/>
            </p:nvSpPr>
            <p:spPr>
              <a:xfrm>
                <a:off x="6030110" y="28575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1" name="Shape 661"/>
              <p:cNvSpPr/>
              <p:nvPr/>
            </p:nvSpPr>
            <p:spPr>
              <a:xfrm>
                <a:off x="8786010" y="28448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2" name="Shape 662"/>
              <p:cNvSpPr/>
              <p:nvPr/>
            </p:nvSpPr>
            <p:spPr>
              <a:xfrm>
                <a:off x="8659010" y="21336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3" name="Shape 663"/>
              <p:cNvSpPr/>
              <p:nvPr/>
            </p:nvSpPr>
            <p:spPr>
              <a:xfrm>
                <a:off x="11313310" y="28448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4" name="Shape 664"/>
              <p:cNvSpPr/>
              <p:nvPr/>
            </p:nvSpPr>
            <p:spPr>
              <a:xfrm>
                <a:off x="11427610" y="21336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5" name="Shape 665"/>
              <p:cNvSpPr/>
              <p:nvPr/>
            </p:nvSpPr>
            <p:spPr>
              <a:xfrm flipH="1" flipV="1">
                <a:off x="4556910" y="17526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6" name="Shape 666"/>
              <p:cNvSpPr/>
              <p:nvPr/>
            </p:nvSpPr>
            <p:spPr>
              <a:xfrm flipH="1" flipV="1">
                <a:off x="4747410" y="24765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7" name="Shape 667"/>
              <p:cNvSpPr/>
              <p:nvPr/>
            </p:nvSpPr>
            <p:spPr>
              <a:xfrm flipH="1" flipV="1">
                <a:off x="7630310" y="17526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8" name="Shape 668"/>
              <p:cNvSpPr/>
              <p:nvPr/>
            </p:nvSpPr>
            <p:spPr>
              <a:xfrm flipH="1" flipV="1">
                <a:off x="7503310" y="24765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69" name="Shape 669"/>
              <p:cNvSpPr/>
              <p:nvPr/>
            </p:nvSpPr>
            <p:spPr>
              <a:xfrm flipH="1" flipV="1">
                <a:off x="9929010" y="17526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70" name="Shape 670"/>
              <p:cNvSpPr/>
              <p:nvPr/>
            </p:nvSpPr>
            <p:spPr>
              <a:xfrm flipH="1" flipV="1">
                <a:off x="10119510" y="2476500"/>
                <a:ext cx="237068" cy="127"/>
              </a:xfrm>
              <a:prstGeom prst="line">
                <a:avLst/>
              </a:prstGeom>
              <a:noFill/>
              <a:ln w="254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674" name="Group 674"/>
            <p:cNvGrpSpPr/>
            <p:nvPr/>
          </p:nvGrpSpPr>
          <p:grpSpPr>
            <a:xfrm>
              <a:off x="72019" y="-1727034"/>
              <a:ext cx="387124" cy="360824"/>
              <a:chOff x="72020" y="0"/>
              <a:chExt cx="387122" cy="360822"/>
            </a:xfrm>
          </p:grpSpPr>
          <p:sp>
            <p:nvSpPr>
              <p:cNvPr id="672" name="Shape 672"/>
              <p:cNvSpPr/>
              <p:nvPr/>
            </p:nvSpPr>
            <p:spPr>
              <a:xfrm>
                <a:off x="98320"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673" name="Shape 673"/>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2</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1" animBg="1" advAuto="0"/>
      <p:bldP spid="675"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Shape 677"/>
          <p:cNvSpPr>
            <a:spLocks noGrp="1"/>
          </p:cNvSpPr>
          <p:nvPr>
            <p:ph type="title"/>
          </p:nvPr>
        </p:nvSpPr>
        <p:spPr>
          <a:prstGeom prst="rect">
            <a:avLst/>
          </a:prstGeom>
        </p:spPr>
        <p:txBody>
          <a:bodyPr/>
          <a:lstStyle>
            <a:lvl1pPr>
              <a:tabLst>
                <a:tab pos="952500" algn="l"/>
              </a:tabLst>
            </a:lvl1pPr>
          </a:lstStyle>
          <a:p>
            <a:r>
              <a:t>PCR and Electrophoresis</a:t>
            </a:r>
          </a:p>
        </p:txBody>
      </p:sp>
      <p:sp>
        <p:nvSpPr>
          <p:cNvPr id="678" name="Shape 678"/>
          <p:cNvSpPr/>
          <p:nvPr/>
        </p:nvSpPr>
        <p:spPr>
          <a:xfrm>
            <a:off x="5435600" y="4533838"/>
            <a:ext cx="3746499" cy="4648263"/>
          </a:xfrm>
          <a:custGeom>
            <a:avLst/>
            <a:gdLst/>
            <a:ahLst/>
            <a:cxnLst>
              <a:cxn ang="0">
                <a:pos x="wd2" y="hd2"/>
              </a:cxn>
              <a:cxn ang="5400000">
                <a:pos x="wd2" y="hd2"/>
              </a:cxn>
              <a:cxn ang="10800000">
                <a:pos x="wd2" y="hd2"/>
              </a:cxn>
              <a:cxn ang="16200000">
                <a:pos x="wd2" y="hd2"/>
              </a:cxn>
            </a:cxnLst>
            <a:rect l="0" t="0" r="r" b="b"/>
            <a:pathLst>
              <a:path w="21600" h="21556" extrusionOk="0">
                <a:moveTo>
                  <a:pt x="11735" y="21511"/>
                </a:moveTo>
                <a:cubicBezTo>
                  <a:pt x="12427" y="21600"/>
                  <a:pt x="21600" y="21511"/>
                  <a:pt x="21600" y="21511"/>
                </a:cubicBezTo>
                <a:lnTo>
                  <a:pt x="21600" y="0"/>
                </a:lnTo>
                <a:lnTo>
                  <a:pt x="19200" y="0"/>
                </a:lnTo>
                <a:lnTo>
                  <a:pt x="19200" y="865"/>
                </a:lnTo>
                <a:lnTo>
                  <a:pt x="17131" y="865"/>
                </a:lnTo>
                <a:lnTo>
                  <a:pt x="17131" y="0"/>
                </a:lnTo>
                <a:lnTo>
                  <a:pt x="11669" y="0"/>
                </a:lnTo>
                <a:lnTo>
                  <a:pt x="11669" y="865"/>
                </a:lnTo>
                <a:lnTo>
                  <a:pt x="9434" y="865"/>
                </a:lnTo>
                <a:lnTo>
                  <a:pt x="9434" y="0"/>
                </a:lnTo>
                <a:lnTo>
                  <a:pt x="4759" y="0"/>
                </a:lnTo>
                <a:lnTo>
                  <a:pt x="4717" y="865"/>
                </a:lnTo>
                <a:lnTo>
                  <a:pt x="2648" y="865"/>
                </a:lnTo>
                <a:lnTo>
                  <a:pt x="2648" y="0"/>
                </a:lnTo>
                <a:lnTo>
                  <a:pt x="0" y="0"/>
                </a:lnTo>
                <a:lnTo>
                  <a:pt x="0" y="21556"/>
                </a:lnTo>
                <a:lnTo>
                  <a:pt x="11735" y="21511"/>
                </a:lnTo>
                <a:close/>
              </a:path>
            </a:pathLst>
          </a:custGeom>
          <a:solidFill>
            <a:srgbClr val="A9BC76"/>
          </a:solidFill>
          <a:ln w="25400">
            <a:solidFill>
              <a:srgbClr val="000000"/>
            </a:solidFill>
            <a:miter lim="400000"/>
          </a:ln>
          <a:extLst>
            <a:ext uri="{C572A759-6A51-4108-AA02-DFA0A04FC94B}">
              <ma14:wrappingTextBoxFlag xmlns:ma14="http://schemas.microsoft.com/office/mac/drawingml/2011/main" val="1"/>
            </a:ext>
          </a:extLst>
        </p:spPr>
        <p:txBody>
          <a:bodyPr lIns="38100" tIns="38100" rIns="38100" bIns="38100" anchor="ctr"/>
          <a:lstStyle>
            <a:lvl1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lvl1pPr>
          </a:lstStyle>
          <a:p>
            <a:r>
              <a:t> </a:t>
            </a:r>
          </a:p>
        </p:txBody>
      </p:sp>
      <p:sp>
        <p:nvSpPr>
          <p:cNvPr id="679" name="Shape 679"/>
          <p:cNvSpPr/>
          <p:nvPr/>
        </p:nvSpPr>
        <p:spPr>
          <a:xfrm>
            <a:off x="5938004" y="4203700"/>
            <a:ext cx="263146" cy="38755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3100"/>
              </a:lnSpc>
              <a:tabLst>
                <a:tab pos="520700" algn="l"/>
              </a:tabLst>
              <a:defRPr sz="2400" b="1">
                <a:solidFill>
                  <a:srgbClr val="000000"/>
                </a:solidFill>
              </a:defRPr>
            </a:lvl1pPr>
          </a:lstStyle>
          <a:p>
            <a:r>
              <a:t>A</a:t>
            </a:r>
          </a:p>
        </p:txBody>
      </p:sp>
      <p:sp>
        <p:nvSpPr>
          <p:cNvPr id="680" name="Shape 680"/>
          <p:cNvSpPr/>
          <p:nvPr/>
        </p:nvSpPr>
        <p:spPr>
          <a:xfrm>
            <a:off x="7143774" y="4203700"/>
            <a:ext cx="263146" cy="38755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3100"/>
              </a:lnSpc>
              <a:tabLst>
                <a:tab pos="520700" algn="l"/>
              </a:tabLst>
              <a:defRPr sz="2400" b="1">
                <a:solidFill>
                  <a:srgbClr val="000000"/>
                </a:solidFill>
              </a:defRPr>
            </a:lvl1pPr>
          </a:lstStyle>
          <a:p>
            <a:r>
              <a:t>B</a:t>
            </a:r>
          </a:p>
        </p:txBody>
      </p:sp>
      <p:sp>
        <p:nvSpPr>
          <p:cNvPr id="681" name="Shape 681"/>
          <p:cNvSpPr/>
          <p:nvPr/>
        </p:nvSpPr>
        <p:spPr>
          <a:xfrm>
            <a:off x="8435671" y="4203700"/>
            <a:ext cx="263146" cy="38755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ts val="3100"/>
              </a:lnSpc>
              <a:tabLst>
                <a:tab pos="520700" algn="l"/>
              </a:tabLst>
              <a:defRPr sz="2400" b="1">
                <a:solidFill>
                  <a:srgbClr val="000000"/>
                </a:solidFill>
              </a:defRPr>
            </a:lvl1pPr>
          </a:lstStyle>
          <a:p>
            <a:r>
              <a:t>C</a:t>
            </a:r>
          </a:p>
        </p:txBody>
      </p:sp>
      <p:grpSp>
        <p:nvGrpSpPr>
          <p:cNvPr id="685" name="Group 685"/>
          <p:cNvGrpSpPr/>
          <p:nvPr/>
        </p:nvGrpSpPr>
        <p:grpSpPr>
          <a:xfrm>
            <a:off x="1689100" y="1752600"/>
            <a:ext cx="4186767" cy="2514601"/>
            <a:chOff x="0" y="26494"/>
            <a:chExt cx="4186766" cy="2514600"/>
          </a:xfrm>
        </p:grpSpPr>
        <p:sp>
          <p:nvSpPr>
            <p:cNvPr id="682" name="Shape 682"/>
            <p:cNvSpPr/>
            <p:nvPr/>
          </p:nvSpPr>
          <p:spPr>
            <a:xfrm flipH="1" flipV="1">
              <a:off x="1782232" y="394794"/>
              <a:ext cx="2404535" cy="2146302"/>
            </a:xfrm>
            <a:prstGeom prst="line">
              <a:avLst/>
            </a:prstGeom>
            <a:noFill/>
            <a:ln w="381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83" name="Shape 683"/>
            <p:cNvSpPr/>
            <p:nvPr/>
          </p:nvSpPr>
          <p:spPr>
            <a:xfrm>
              <a:off x="0" y="26494"/>
              <a:ext cx="296516"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000000"/>
                  </a:solidFill>
                </a:defRPr>
              </a:lvl1pPr>
            </a:lstStyle>
            <a:p>
              <a:pPr>
                <a:defRPr>
                  <a:solidFill>
                    <a:srgbClr val="483F36"/>
                  </a:solidFill>
                </a:defRPr>
              </a:pPr>
              <a:r>
                <a:rPr>
                  <a:solidFill>
                    <a:srgbClr val="000000"/>
                  </a:solidFill>
                </a:rPr>
                <a:t>7</a:t>
              </a:r>
            </a:p>
          </p:txBody>
        </p:sp>
        <p:sp>
          <p:nvSpPr>
            <p:cNvPr id="684" name="Shape 684"/>
            <p:cNvSpPr/>
            <p:nvPr/>
          </p:nvSpPr>
          <p:spPr>
            <a:xfrm>
              <a:off x="0" y="724994"/>
              <a:ext cx="296516"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000000"/>
                  </a:solidFill>
                </a:defRPr>
              </a:lvl1pPr>
            </a:lstStyle>
            <a:p>
              <a:pPr>
                <a:defRPr>
                  <a:solidFill>
                    <a:srgbClr val="483F36"/>
                  </a:solidFill>
                </a:defRPr>
              </a:pPr>
              <a:r>
                <a:rPr>
                  <a:solidFill>
                    <a:srgbClr val="000000"/>
                  </a:solidFill>
                </a:rPr>
                <a:t>4</a:t>
              </a:r>
            </a:p>
          </p:txBody>
        </p:sp>
      </p:grpSp>
      <p:grpSp>
        <p:nvGrpSpPr>
          <p:cNvPr id="689" name="Group 689"/>
          <p:cNvGrpSpPr/>
          <p:nvPr/>
        </p:nvGrpSpPr>
        <p:grpSpPr>
          <a:xfrm>
            <a:off x="5461000" y="1752600"/>
            <a:ext cx="1816100" cy="2413213"/>
            <a:chOff x="0" y="23648"/>
            <a:chExt cx="1816100" cy="2413212"/>
          </a:xfrm>
        </p:grpSpPr>
        <p:sp>
          <p:nvSpPr>
            <p:cNvPr id="686" name="Shape 686"/>
            <p:cNvSpPr/>
            <p:nvPr/>
          </p:nvSpPr>
          <p:spPr>
            <a:xfrm flipV="1">
              <a:off x="1816100" y="366548"/>
              <a:ext cx="0" cy="2070313"/>
            </a:xfrm>
            <a:prstGeom prst="line">
              <a:avLst/>
            </a:prstGeom>
            <a:noFill/>
            <a:ln w="381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87" name="Shape 687"/>
            <p:cNvSpPr/>
            <p:nvPr/>
          </p:nvSpPr>
          <p:spPr>
            <a:xfrm>
              <a:off x="12700" y="23648"/>
              <a:ext cx="296516"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000000"/>
                  </a:solidFill>
                </a:defRPr>
              </a:lvl1pPr>
            </a:lstStyle>
            <a:p>
              <a:r>
                <a:t>2</a:t>
              </a:r>
            </a:p>
          </p:txBody>
        </p:sp>
        <p:sp>
          <p:nvSpPr>
            <p:cNvPr id="688" name="Shape 688"/>
            <p:cNvSpPr/>
            <p:nvPr/>
          </p:nvSpPr>
          <p:spPr>
            <a:xfrm>
              <a:off x="0" y="722148"/>
              <a:ext cx="296516"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000000"/>
                  </a:solidFill>
                </a:defRPr>
              </a:lvl1pPr>
            </a:lstStyle>
            <a:p>
              <a:r>
                <a:t>5</a:t>
              </a:r>
            </a:p>
          </p:txBody>
        </p:sp>
      </p:grpSp>
      <p:grpSp>
        <p:nvGrpSpPr>
          <p:cNvPr id="693" name="Group 693"/>
          <p:cNvGrpSpPr/>
          <p:nvPr/>
        </p:nvGrpSpPr>
        <p:grpSpPr>
          <a:xfrm>
            <a:off x="8788400" y="1752600"/>
            <a:ext cx="2175934" cy="2497667"/>
            <a:chOff x="0" y="25400"/>
            <a:chExt cx="2175933" cy="2497666"/>
          </a:xfrm>
        </p:grpSpPr>
        <p:sp>
          <p:nvSpPr>
            <p:cNvPr id="690" name="Shape 690"/>
            <p:cNvSpPr/>
            <p:nvPr/>
          </p:nvSpPr>
          <p:spPr>
            <a:xfrm flipV="1">
              <a:off x="0" y="368300"/>
              <a:ext cx="2175934" cy="2154767"/>
            </a:xfrm>
            <a:prstGeom prst="line">
              <a:avLst/>
            </a:prstGeom>
            <a:noFill/>
            <a:ln w="381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691" name="Shape 691"/>
            <p:cNvSpPr/>
            <p:nvPr/>
          </p:nvSpPr>
          <p:spPr>
            <a:xfrm>
              <a:off x="368300" y="25400"/>
              <a:ext cx="296516"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000000"/>
                  </a:solidFill>
                </a:defRPr>
              </a:lvl1pPr>
            </a:lstStyle>
            <a:p>
              <a:r>
                <a:t>6</a:t>
              </a:r>
            </a:p>
          </p:txBody>
        </p:sp>
        <p:sp>
          <p:nvSpPr>
            <p:cNvPr id="692" name="Shape 692"/>
            <p:cNvSpPr/>
            <p:nvPr/>
          </p:nvSpPr>
          <p:spPr>
            <a:xfrm>
              <a:off x="381000" y="723900"/>
              <a:ext cx="296516"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3100"/>
                </a:lnSpc>
                <a:tabLst>
                  <a:tab pos="520700" algn="l"/>
                </a:tabLst>
                <a:defRPr sz="2400" b="1">
                  <a:solidFill>
                    <a:srgbClr val="000000"/>
                  </a:solidFill>
                </a:defRPr>
              </a:lvl1pPr>
            </a:lstStyle>
            <a:p>
              <a:r>
                <a:t>3</a:t>
              </a:r>
            </a:p>
          </p:txBody>
        </p:sp>
      </p:grpSp>
      <p:grpSp>
        <p:nvGrpSpPr>
          <p:cNvPr id="709" name="Group 709"/>
          <p:cNvGrpSpPr/>
          <p:nvPr/>
        </p:nvGrpSpPr>
        <p:grpSpPr>
          <a:xfrm>
            <a:off x="5693979" y="4838700"/>
            <a:ext cx="6092316" cy="4165600"/>
            <a:chOff x="0" y="0"/>
            <a:chExt cx="6092315" cy="4165599"/>
          </a:xfrm>
        </p:grpSpPr>
        <p:sp>
          <p:nvSpPr>
            <p:cNvPr id="694" name="Shape 694"/>
            <p:cNvSpPr/>
            <p:nvPr/>
          </p:nvSpPr>
          <p:spPr>
            <a:xfrm>
              <a:off x="4008820" y="3555999"/>
              <a:ext cx="208349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Smallest fragments</a:t>
              </a:r>
            </a:p>
          </p:txBody>
        </p:sp>
        <p:sp>
          <p:nvSpPr>
            <p:cNvPr id="695" name="Shape 695"/>
            <p:cNvSpPr/>
            <p:nvPr/>
          </p:nvSpPr>
          <p:spPr>
            <a:xfrm>
              <a:off x="4008820" y="25399"/>
              <a:ext cx="196941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Largest fragments</a:t>
              </a:r>
            </a:p>
          </p:txBody>
        </p:sp>
        <p:sp>
          <p:nvSpPr>
            <p:cNvPr id="696" name="Shape 696"/>
            <p:cNvSpPr/>
            <p:nvPr/>
          </p:nvSpPr>
          <p:spPr>
            <a:xfrm>
              <a:off x="301442" y="369770"/>
              <a:ext cx="205953" cy="387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3100"/>
                </a:lnSpc>
                <a:tabLst>
                  <a:tab pos="520700" algn="l"/>
                </a:tabLst>
                <a:defRPr sz="2400" b="1">
                  <a:solidFill>
                    <a:srgbClr val="000000"/>
                  </a:solidFill>
                </a:defRPr>
              </a:lvl1pPr>
            </a:lstStyle>
            <a:p>
              <a:r>
                <a:t>7</a:t>
              </a:r>
            </a:p>
          </p:txBody>
        </p:sp>
        <p:sp>
          <p:nvSpPr>
            <p:cNvPr id="697" name="Shape 697"/>
            <p:cNvSpPr/>
            <p:nvPr/>
          </p:nvSpPr>
          <p:spPr>
            <a:xfrm>
              <a:off x="2784754" y="757325"/>
              <a:ext cx="205953" cy="387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3100"/>
                </a:lnSpc>
                <a:tabLst>
                  <a:tab pos="520700" algn="l"/>
                </a:tabLst>
                <a:defRPr sz="2400" b="1">
                  <a:solidFill>
                    <a:srgbClr val="000000"/>
                  </a:solidFill>
                </a:defRPr>
              </a:lvl1pPr>
            </a:lstStyle>
            <a:p>
              <a:r>
                <a:t>6</a:t>
              </a:r>
            </a:p>
          </p:txBody>
        </p:sp>
        <p:sp>
          <p:nvSpPr>
            <p:cNvPr id="698" name="Shape 698"/>
            <p:cNvSpPr/>
            <p:nvPr/>
          </p:nvSpPr>
          <p:spPr>
            <a:xfrm>
              <a:off x="1464149" y="1345833"/>
              <a:ext cx="205953" cy="387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3100"/>
                </a:lnSpc>
                <a:tabLst>
                  <a:tab pos="520700" algn="l"/>
                </a:tabLst>
                <a:defRPr sz="2400" b="1">
                  <a:solidFill>
                    <a:srgbClr val="000000"/>
                  </a:solidFill>
                </a:defRPr>
              </a:lvl1pPr>
            </a:lstStyle>
            <a:p>
              <a:r>
                <a:t>5</a:t>
              </a:r>
            </a:p>
          </p:txBody>
        </p:sp>
        <p:sp>
          <p:nvSpPr>
            <p:cNvPr id="699" name="Shape 699"/>
            <p:cNvSpPr/>
            <p:nvPr/>
          </p:nvSpPr>
          <p:spPr>
            <a:xfrm>
              <a:off x="287088" y="2178358"/>
              <a:ext cx="205953" cy="387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3100"/>
                </a:lnSpc>
                <a:tabLst>
                  <a:tab pos="520700" algn="l"/>
                </a:tabLst>
                <a:defRPr sz="2400" b="1">
                  <a:solidFill>
                    <a:srgbClr val="000000"/>
                  </a:solidFill>
                </a:defRPr>
              </a:lvl1pPr>
            </a:lstStyle>
            <a:p>
              <a:r>
                <a:t>4</a:t>
              </a:r>
            </a:p>
          </p:txBody>
        </p:sp>
        <p:sp>
          <p:nvSpPr>
            <p:cNvPr id="700" name="Shape 700"/>
            <p:cNvSpPr/>
            <p:nvPr/>
          </p:nvSpPr>
          <p:spPr>
            <a:xfrm>
              <a:off x="2784754" y="2594620"/>
              <a:ext cx="205953" cy="387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3100"/>
                </a:lnSpc>
                <a:tabLst>
                  <a:tab pos="520700" algn="l"/>
                </a:tabLst>
                <a:defRPr sz="2400" b="1">
                  <a:solidFill>
                    <a:srgbClr val="000000"/>
                  </a:solidFill>
                </a:defRPr>
              </a:lvl1pPr>
            </a:lstStyle>
            <a:p>
              <a:r>
                <a:t>3</a:t>
              </a:r>
            </a:p>
          </p:txBody>
        </p:sp>
        <p:sp>
          <p:nvSpPr>
            <p:cNvPr id="701" name="Shape 701"/>
            <p:cNvSpPr/>
            <p:nvPr/>
          </p:nvSpPr>
          <p:spPr>
            <a:xfrm>
              <a:off x="1478503" y="3154420"/>
              <a:ext cx="205954" cy="387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3100"/>
                </a:lnSpc>
                <a:tabLst>
                  <a:tab pos="520700" algn="l"/>
                </a:tabLst>
                <a:defRPr sz="2400" b="1">
                  <a:solidFill>
                    <a:srgbClr val="000000"/>
                  </a:solidFill>
                </a:defRPr>
              </a:lvl1pPr>
            </a:lstStyle>
            <a:p>
              <a:r>
                <a:t>2</a:t>
              </a:r>
            </a:p>
          </p:txBody>
        </p:sp>
        <p:sp>
          <p:nvSpPr>
            <p:cNvPr id="702" name="Shape 702"/>
            <p:cNvSpPr/>
            <p:nvPr/>
          </p:nvSpPr>
          <p:spPr>
            <a:xfrm>
              <a:off x="0" y="814740"/>
              <a:ext cx="727291" cy="128"/>
            </a:xfrm>
            <a:prstGeom prst="line">
              <a:avLst/>
            </a:prstGeom>
            <a:noFill/>
            <a:ln w="152400" cap="flat">
              <a:solidFill>
                <a:srgbClr val="FF2600"/>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03" name="Shape 703"/>
            <p:cNvSpPr/>
            <p:nvPr/>
          </p:nvSpPr>
          <p:spPr>
            <a:xfrm>
              <a:off x="1220124" y="1790802"/>
              <a:ext cx="727291" cy="128"/>
            </a:xfrm>
            <a:prstGeom prst="line">
              <a:avLst/>
            </a:prstGeom>
            <a:noFill/>
            <a:ln w="152400" cap="flat">
              <a:solidFill>
                <a:srgbClr val="FF2600"/>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04" name="Shape 704"/>
            <p:cNvSpPr/>
            <p:nvPr/>
          </p:nvSpPr>
          <p:spPr>
            <a:xfrm>
              <a:off x="2512020" y="1202295"/>
              <a:ext cx="727291" cy="128"/>
            </a:xfrm>
            <a:prstGeom prst="line">
              <a:avLst/>
            </a:prstGeom>
            <a:noFill/>
            <a:ln w="152400" cap="flat">
              <a:solidFill>
                <a:srgbClr val="FF2600"/>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05" name="Shape 705"/>
            <p:cNvSpPr/>
            <p:nvPr/>
          </p:nvSpPr>
          <p:spPr>
            <a:xfrm>
              <a:off x="1220124" y="3599389"/>
              <a:ext cx="727291" cy="128"/>
            </a:xfrm>
            <a:prstGeom prst="line">
              <a:avLst/>
            </a:prstGeom>
            <a:noFill/>
            <a:ln w="152400" cap="flat">
              <a:solidFill>
                <a:srgbClr val="FF2600"/>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06" name="Shape 706"/>
            <p:cNvSpPr/>
            <p:nvPr/>
          </p:nvSpPr>
          <p:spPr>
            <a:xfrm>
              <a:off x="2512020" y="3010882"/>
              <a:ext cx="727291" cy="128"/>
            </a:xfrm>
            <a:prstGeom prst="line">
              <a:avLst/>
            </a:prstGeom>
            <a:noFill/>
            <a:ln w="152400" cap="flat">
              <a:solidFill>
                <a:srgbClr val="FF2600"/>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07" name="Shape 707"/>
            <p:cNvSpPr/>
            <p:nvPr/>
          </p:nvSpPr>
          <p:spPr>
            <a:xfrm>
              <a:off x="0" y="2623327"/>
              <a:ext cx="727291" cy="128"/>
            </a:xfrm>
            <a:prstGeom prst="line">
              <a:avLst/>
            </a:prstGeom>
            <a:noFill/>
            <a:ln w="152400" cap="flat">
              <a:solidFill>
                <a:srgbClr val="FF2600"/>
              </a:solidFill>
              <a:prstDash val="solid"/>
              <a:miter lim="400000"/>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08" name="Shape 708"/>
            <p:cNvSpPr/>
            <p:nvPr/>
          </p:nvSpPr>
          <p:spPr>
            <a:xfrm flipV="1">
              <a:off x="3831020" y="0"/>
              <a:ext cx="1" cy="4165600"/>
            </a:xfrm>
            <a:prstGeom prst="line">
              <a:avLst/>
            </a:prstGeom>
            <a:noFill/>
            <a:ln w="63500" cap="flat">
              <a:solidFill>
                <a:srgbClr val="0000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714" name="Group 714"/>
          <p:cNvGrpSpPr/>
          <p:nvPr/>
        </p:nvGrpSpPr>
        <p:grpSpPr>
          <a:xfrm>
            <a:off x="488509" y="5321300"/>
            <a:ext cx="4705792" cy="1808623"/>
            <a:chOff x="72020" y="0"/>
            <a:chExt cx="4705791" cy="1808622"/>
          </a:xfrm>
        </p:grpSpPr>
        <p:sp>
          <p:nvSpPr>
            <p:cNvPr id="710" name="Shape 710"/>
            <p:cNvSpPr/>
            <p:nvPr/>
          </p:nvSpPr>
          <p:spPr>
            <a:xfrm>
              <a:off x="434410" y="0"/>
              <a:ext cx="4343401" cy="180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700"/>
                </a:lnSpc>
                <a:tabLst>
                  <a:tab pos="520700" algn="l"/>
                </a:tabLst>
                <a:defRPr sz="2000" b="1">
                  <a:latin typeface="Hoefler Text"/>
                  <a:ea typeface="Hoefler Text"/>
                  <a:cs typeface="Hoefler Text"/>
                  <a:sym typeface="Hoefler Text"/>
                </a:defRPr>
              </a:pPr>
              <a:r>
                <a:rPr>
                  <a:latin typeface="+mn-lt"/>
                  <a:ea typeface="+mn-ea"/>
                  <a:cs typeface="+mn-cs"/>
                  <a:sym typeface="Arial"/>
                </a:rPr>
                <a:t>Visualise fragments on a gel</a:t>
              </a:r>
              <a:endParaRPr sz="2400">
                <a:latin typeface="+mn-lt"/>
                <a:ea typeface="+mn-ea"/>
                <a:cs typeface="+mn-cs"/>
                <a:sym typeface="Arial"/>
              </a:endParaRPr>
            </a:p>
            <a:p>
              <a:pPr>
                <a:lnSpc>
                  <a:spcPts val="2400"/>
                </a:lnSpc>
                <a:tabLst>
                  <a:tab pos="520700" algn="l"/>
                </a:tabLst>
                <a:defRPr>
                  <a:solidFill>
                    <a:srgbClr val="483F36"/>
                  </a:solidFill>
                  <a:latin typeface="Hoefler Text"/>
                  <a:ea typeface="Hoefler Text"/>
                  <a:cs typeface="Hoefler Text"/>
                  <a:sym typeface="Hoefler Text"/>
                </a:defRPr>
              </a:pPr>
              <a:r>
                <a:rPr>
                  <a:solidFill>
                    <a:srgbClr val="000000"/>
                  </a:solidFill>
                  <a:latin typeface="+mn-lt"/>
                  <a:ea typeface="+mn-ea"/>
                  <a:cs typeface="+mn-cs"/>
                  <a:sym typeface="Arial"/>
                </a:rPr>
                <a:t>The fragments are separated by length using </a:t>
              </a:r>
              <a:r>
                <a:rPr b="1">
                  <a:solidFill>
                    <a:srgbClr val="006994"/>
                  </a:solidFill>
                  <a:latin typeface="+mn-lt"/>
                  <a:ea typeface="+mn-ea"/>
                  <a:cs typeface="+mn-cs"/>
                  <a:sym typeface="Arial"/>
                </a:rPr>
                <a:t>gel</a:t>
              </a:r>
              <a:r>
                <a:rPr>
                  <a:solidFill>
                    <a:srgbClr val="006994"/>
                  </a:solidFill>
                  <a:latin typeface="+mn-lt"/>
                  <a:ea typeface="+mn-ea"/>
                  <a:cs typeface="+mn-cs"/>
                  <a:sym typeface="Arial"/>
                </a:rPr>
                <a:t> </a:t>
              </a:r>
              <a:r>
                <a:rPr b="1">
                  <a:solidFill>
                    <a:srgbClr val="006994"/>
                  </a:solidFill>
                  <a:latin typeface="+mn-lt"/>
                  <a:ea typeface="+mn-ea"/>
                  <a:cs typeface="+mn-cs"/>
                  <a:sym typeface="Arial"/>
                </a:rPr>
                <a:t>electrophoresis</a:t>
              </a:r>
              <a:r>
                <a:rPr>
                  <a:solidFill>
                    <a:srgbClr val="000000"/>
                  </a:solidFill>
                  <a:latin typeface="+mn-lt"/>
                  <a:ea typeface="+mn-ea"/>
                  <a:cs typeface="+mn-cs"/>
                  <a:sym typeface="Arial"/>
                </a:rPr>
                <a:t>. DNA, which is negatively charged, moves towards the positive terminal. The smaller fragments travel faster than the larger ones.</a:t>
              </a:r>
            </a:p>
          </p:txBody>
        </p:sp>
        <p:grpSp>
          <p:nvGrpSpPr>
            <p:cNvPr id="713" name="Group 713"/>
            <p:cNvGrpSpPr/>
            <p:nvPr/>
          </p:nvGrpSpPr>
          <p:grpSpPr>
            <a:xfrm>
              <a:off x="72020" y="166"/>
              <a:ext cx="396955" cy="360824"/>
              <a:chOff x="72020" y="0"/>
              <a:chExt cx="396954" cy="360822"/>
            </a:xfrm>
          </p:grpSpPr>
          <p:sp>
            <p:nvSpPr>
              <p:cNvPr id="711" name="Shape 711"/>
              <p:cNvSpPr/>
              <p:nvPr/>
            </p:nvSpPr>
            <p:spPr>
              <a:xfrm>
                <a:off x="108152"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12" name="Shape 712"/>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3</a:t>
                </a:r>
              </a:p>
            </p:txBody>
          </p:sp>
        </p:grpSp>
      </p:grpSp>
      <p:sp>
        <p:nvSpPr>
          <p:cNvPr id="715" name="Shape 715"/>
          <p:cNvSpPr/>
          <p:nvPr/>
        </p:nvSpPr>
        <p:spPr>
          <a:xfrm>
            <a:off x="5664200" y="3035300"/>
            <a:ext cx="3213100" cy="7393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100"/>
              </a:lnSpc>
              <a:tabLst>
                <a:tab pos="520700" algn="l"/>
              </a:tabLst>
              <a:defRPr sz="2400" b="1">
                <a:solidFill>
                  <a:srgbClr val="000000"/>
                </a:solidFill>
              </a:defRPr>
            </a:lvl1pPr>
          </a:lstStyle>
          <a:p>
            <a:r>
              <a:t>The results of PCR are many fragments</a:t>
            </a:r>
          </a:p>
        </p:txBody>
      </p:sp>
      <p:pic>
        <p:nvPicPr>
          <p:cNvPr id="716" name="DNA Profiling-1 OHT 1-2.png"/>
          <p:cNvPicPr>
            <a:picLocks noChangeAspect="1"/>
          </p:cNvPicPr>
          <p:nvPr/>
        </p:nvPicPr>
        <p:blipFill>
          <a:blip r:embed="rId2">
            <a:extLst/>
          </a:blip>
          <a:srcRect l="470" r="470"/>
          <a:stretch>
            <a:fillRect/>
          </a:stretch>
        </p:blipFill>
        <p:spPr>
          <a:xfrm>
            <a:off x="2049855" y="1750338"/>
            <a:ext cx="2506620" cy="1001624"/>
          </a:xfrm>
          <a:prstGeom prst="rect">
            <a:avLst/>
          </a:prstGeom>
          <a:ln w="12700">
            <a:miter lim="400000"/>
          </a:ln>
        </p:spPr>
      </p:pic>
      <p:pic>
        <p:nvPicPr>
          <p:cNvPr id="717" name="DNA Profiling-1 OHT 2.png"/>
          <p:cNvPicPr>
            <a:picLocks noChangeAspect="1"/>
          </p:cNvPicPr>
          <p:nvPr/>
        </p:nvPicPr>
        <p:blipFill>
          <a:blip r:embed="rId3">
            <a:extLst/>
          </a:blip>
          <a:srcRect l="768" r="768"/>
          <a:stretch>
            <a:fillRect/>
          </a:stretch>
        </p:blipFill>
        <p:spPr>
          <a:xfrm>
            <a:off x="5910655" y="1749594"/>
            <a:ext cx="2561444" cy="1063985"/>
          </a:xfrm>
          <a:prstGeom prst="rect">
            <a:avLst/>
          </a:prstGeom>
          <a:ln w="12700">
            <a:miter lim="400000"/>
          </a:ln>
        </p:spPr>
      </p:pic>
      <p:pic>
        <p:nvPicPr>
          <p:cNvPr id="718" name="DNA Profiling-1 OHT 3.png"/>
          <p:cNvPicPr>
            <a:picLocks noChangeAspect="1"/>
          </p:cNvPicPr>
          <p:nvPr/>
        </p:nvPicPr>
        <p:blipFill>
          <a:blip r:embed="rId4">
            <a:extLst/>
          </a:blip>
          <a:srcRect l="686" r="686"/>
          <a:stretch>
            <a:fillRect/>
          </a:stretch>
        </p:blipFill>
        <p:spPr>
          <a:xfrm>
            <a:off x="9657156" y="1749537"/>
            <a:ext cx="2688876" cy="10630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iterate>
                                    <p:tmAbs val="0"/>
                                  </p:iterate>
                                  <p:childTnLst>
                                    <p:set>
                                      <p:cBhvr>
                                        <p:cTn id="6" fill="hold"/>
                                        <p:tgtEl>
                                          <p:spTgt spid="709"/>
                                        </p:tgtEl>
                                        <p:attrNameLst>
                                          <p:attrName>style.visibility</p:attrName>
                                        </p:attrNameLst>
                                      </p:cBhvr>
                                      <p:to>
                                        <p:strVal val="visible"/>
                                      </p:to>
                                    </p:set>
                                    <p:animEffect transition="in" filter="wipe(up)">
                                      <p:cBhvr>
                                        <p:cTn id="7"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hape 720"/>
          <p:cNvSpPr>
            <a:spLocks noGrp="1"/>
          </p:cNvSpPr>
          <p:nvPr>
            <p:ph type="title"/>
          </p:nvPr>
        </p:nvSpPr>
        <p:spPr>
          <a:prstGeom prst="rect">
            <a:avLst/>
          </a:prstGeom>
        </p:spPr>
        <p:txBody>
          <a:bodyPr/>
          <a:lstStyle>
            <a:lvl1pPr>
              <a:tabLst>
                <a:tab pos="952500" algn="l"/>
              </a:tabLst>
            </a:lvl1pPr>
          </a:lstStyle>
          <a:p>
            <a:r>
              <a:t>Forensic DNA Evidence</a:t>
            </a:r>
          </a:p>
        </p:txBody>
      </p:sp>
      <p:sp>
        <p:nvSpPr>
          <p:cNvPr id="721" name="Shape 721"/>
          <p:cNvSpPr>
            <a:spLocks noGrp="1"/>
          </p:cNvSpPr>
          <p:nvPr>
            <p:ph type="body" sz="half" idx="1"/>
          </p:nvPr>
        </p:nvSpPr>
        <p:spPr>
          <a:prstGeom prst="rect">
            <a:avLst/>
          </a:prstGeom>
        </p:spPr>
        <p:txBody>
          <a:bodyPr/>
          <a:lstStyle/>
          <a:p>
            <a:pPr marL="381000" indent="-381000">
              <a:tabLst>
                <a:tab pos="1016000" algn="l"/>
              </a:tabLst>
            </a:pPr>
            <a:r>
              <a:rPr b="1">
                <a:solidFill>
                  <a:srgbClr val="006994"/>
                </a:solidFill>
              </a:rPr>
              <a:t>DNA fingerprints</a:t>
            </a:r>
            <a:r>
              <a:t> from tissue samples can be used as evidence in the same way traditional fingerprinting is used.</a:t>
            </a:r>
          </a:p>
          <a:p>
            <a:pPr marL="381000" indent="-381000">
              <a:tabLst>
                <a:tab pos="1016000" algn="l"/>
              </a:tabLst>
            </a:pPr>
            <a:r>
              <a:t>DNA is isolated from samples at the crime scene. Samples from the victim are also taken to eliminate them as a possible source of contamination. </a:t>
            </a:r>
          </a:p>
          <a:p>
            <a:pPr marL="381000" indent="-381000">
              <a:tabLst>
                <a:tab pos="1016000" algn="l"/>
              </a:tabLst>
            </a:pPr>
            <a:r>
              <a:t>DNA profiles are run and the results can be compared against a DNA database of convicted offenders.</a:t>
            </a:r>
          </a:p>
          <a:p>
            <a:pPr marL="381000" indent="-381000">
              <a:tabLst>
                <a:tab pos="1016000" algn="l"/>
              </a:tabLst>
            </a:pPr>
            <a:r>
              <a:t>Which DNA fingerprint from the three suspects matches that of the tissue sample submitted as evidence?</a:t>
            </a:r>
          </a:p>
        </p:txBody>
      </p:sp>
      <p:grpSp>
        <p:nvGrpSpPr>
          <p:cNvPr id="733" name="Group 733"/>
          <p:cNvGrpSpPr/>
          <p:nvPr/>
        </p:nvGrpSpPr>
        <p:grpSpPr>
          <a:xfrm>
            <a:off x="7622369" y="1356393"/>
            <a:ext cx="4384758" cy="7758586"/>
            <a:chOff x="27769" y="-2506"/>
            <a:chExt cx="4384757" cy="7758584"/>
          </a:xfrm>
        </p:grpSpPr>
        <p:pic>
          <p:nvPicPr>
            <p:cNvPr id="722" name="Forensic DNA Fingerprint.png"/>
            <p:cNvPicPr>
              <a:picLocks noChangeAspect="1"/>
            </p:cNvPicPr>
            <p:nvPr/>
          </p:nvPicPr>
          <p:blipFill>
            <a:blip r:embed="rId2">
              <a:extLst/>
            </a:blip>
            <a:stretch>
              <a:fillRect/>
            </a:stretch>
          </p:blipFill>
          <p:spPr>
            <a:xfrm>
              <a:off x="27769" y="-2507"/>
              <a:ext cx="4384758" cy="7758586"/>
            </a:xfrm>
            <a:prstGeom prst="rect">
              <a:avLst/>
            </a:prstGeom>
            <a:ln w="12700" cap="flat">
              <a:noFill/>
              <a:miter lim="400000"/>
            </a:ln>
            <a:effectLst/>
          </p:spPr>
        </p:pic>
        <p:pic>
          <p:nvPicPr>
            <p:cNvPr id="723" name="DNA Fingerprinting 3 OHT 3.pdf"/>
            <p:cNvPicPr>
              <a:picLocks/>
            </p:cNvPicPr>
            <p:nvPr/>
          </p:nvPicPr>
          <p:blipFill>
            <a:blip r:embed="rId3">
              <a:extLst/>
            </a:blip>
            <a:stretch>
              <a:fillRect/>
            </a:stretch>
          </p:blipFill>
          <p:spPr>
            <a:xfrm>
              <a:off x="457200" y="6644640"/>
              <a:ext cx="720000" cy="360001"/>
            </a:xfrm>
            <a:prstGeom prst="rect">
              <a:avLst/>
            </a:prstGeom>
            <a:ln w="25400" cap="flat">
              <a:noFill/>
              <a:miter lim="400000"/>
            </a:ln>
            <a:effectLst>
              <a:outerShdw blurRad="25400" dist="12700" dir="5400000" rotWithShape="0">
                <a:srgbClr val="000000">
                  <a:alpha val="50000"/>
                </a:srgbClr>
              </a:outerShdw>
            </a:effectLst>
          </p:spPr>
        </p:pic>
        <p:pic>
          <p:nvPicPr>
            <p:cNvPr id="724" name="DNA Fingerprinting 3 OHT 2.pdf"/>
            <p:cNvPicPr>
              <a:picLocks/>
            </p:cNvPicPr>
            <p:nvPr/>
          </p:nvPicPr>
          <p:blipFill>
            <a:blip r:embed="rId4">
              <a:extLst/>
            </a:blip>
            <a:stretch>
              <a:fillRect/>
            </a:stretch>
          </p:blipFill>
          <p:spPr>
            <a:xfrm>
              <a:off x="457200" y="4287684"/>
              <a:ext cx="720000" cy="360001"/>
            </a:xfrm>
            <a:prstGeom prst="rect">
              <a:avLst/>
            </a:prstGeom>
            <a:ln w="25400" cap="flat">
              <a:noFill/>
              <a:miter lim="400000"/>
            </a:ln>
            <a:effectLst>
              <a:outerShdw blurRad="25400" dist="12700" dir="5400000" rotWithShape="0">
                <a:srgbClr val="000000">
                  <a:alpha val="50000"/>
                </a:srgbClr>
              </a:outerShdw>
            </a:effectLst>
          </p:spPr>
        </p:pic>
        <p:pic>
          <p:nvPicPr>
            <p:cNvPr id="725" name="DNA Fingerprinting 3 OHT 3.pdf"/>
            <p:cNvPicPr>
              <a:picLocks/>
            </p:cNvPicPr>
            <p:nvPr/>
          </p:nvPicPr>
          <p:blipFill>
            <a:blip r:embed="rId3">
              <a:extLst/>
            </a:blip>
            <a:stretch>
              <a:fillRect/>
            </a:stretch>
          </p:blipFill>
          <p:spPr>
            <a:xfrm>
              <a:off x="1244600" y="5311140"/>
              <a:ext cx="720000" cy="360001"/>
            </a:xfrm>
            <a:prstGeom prst="rect">
              <a:avLst/>
            </a:prstGeom>
            <a:ln w="25400" cap="flat">
              <a:noFill/>
              <a:miter lim="400000"/>
            </a:ln>
            <a:effectLst>
              <a:outerShdw blurRad="25400" dist="12700" dir="5400000" rotWithShape="0">
                <a:srgbClr val="000000">
                  <a:alpha val="50000"/>
                </a:srgbClr>
              </a:outerShdw>
            </a:effectLst>
          </p:spPr>
        </p:pic>
        <p:pic>
          <p:nvPicPr>
            <p:cNvPr id="726" name="DNA Fingerprinting 3 OHT 2.pdf"/>
            <p:cNvPicPr>
              <a:picLocks/>
            </p:cNvPicPr>
            <p:nvPr/>
          </p:nvPicPr>
          <p:blipFill>
            <a:blip r:embed="rId4">
              <a:extLst/>
            </a:blip>
            <a:stretch>
              <a:fillRect/>
            </a:stretch>
          </p:blipFill>
          <p:spPr>
            <a:xfrm>
              <a:off x="1244600" y="3817784"/>
              <a:ext cx="720000" cy="360001"/>
            </a:xfrm>
            <a:prstGeom prst="rect">
              <a:avLst/>
            </a:prstGeom>
            <a:ln w="25400" cap="flat">
              <a:noFill/>
              <a:miter lim="400000"/>
            </a:ln>
            <a:effectLst>
              <a:outerShdw blurRad="25400" dist="12700" dir="5400000" rotWithShape="0">
                <a:srgbClr val="000000">
                  <a:alpha val="50000"/>
                </a:srgbClr>
              </a:outerShdw>
            </a:effectLst>
          </p:spPr>
        </p:pic>
        <p:pic>
          <p:nvPicPr>
            <p:cNvPr id="727" name="DNA Fingerprinting 3 OHT 3.pdf"/>
            <p:cNvPicPr>
              <a:picLocks/>
            </p:cNvPicPr>
            <p:nvPr/>
          </p:nvPicPr>
          <p:blipFill>
            <a:blip r:embed="rId3">
              <a:extLst/>
            </a:blip>
            <a:stretch>
              <a:fillRect/>
            </a:stretch>
          </p:blipFill>
          <p:spPr>
            <a:xfrm>
              <a:off x="1854200" y="7203440"/>
              <a:ext cx="720000" cy="360001"/>
            </a:xfrm>
            <a:prstGeom prst="rect">
              <a:avLst/>
            </a:prstGeom>
            <a:ln w="25400" cap="flat">
              <a:noFill/>
              <a:miter lim="400000"/>
            </a:ln>
            <a:effectLst>
              <a:outerShdw blurRad="25400" dist="12700" dir="5400000" rotWithShape="0">
                <a:srgbClr val="000000">
                  <a:alpha val="50000"/>
                </a:srgbClr>
              </a:outerShdw>
            </a:effectLst>
          </p:spPr>
        </p:pic>
        <p:pic>
          <p:nvPicPr>
            <p:cNvPr id="728" name="DNA Fingerprinting 3 OHT 2.pdf"/>
            <p:cNvPicPr>
              <a:picLocks/>
            </p:cNvPicPr>
            <p:nvPr/>
          </p:nvPicPr>
          <p:blipFill>
            <a:blip r:embed="rId4">
              <a:extLst/>
            </a:blip>
            <a:stretch>
              <a:fillRect/>
            </a:stretch>
          </p:blipFill>
          <p:spPr>
            <a:xfrm>
              <a:off x="1854200" y="4287684"/>
              <a:ext cx="720000" cy="360001"/>
            </a:xfrm>
            <a:prstGeom prst="rect">
              <a:avLst/>
            </a:prstGeom>
            <a:ln w="25400" cap="flat">
              <a:noFill/>
              <a:miter lim="400000"/>
            </a:ln>
            <a:effectLst>
              <a:outerShdw blurRad="25400" dist="12700" dir="5400000" rotWithShape="0">
                <a:srgbClr val="000000">
                  <a:alpha val="50000"/>
                </a:srgbClr>
              </a:outerShdw>
            </a:effectLst>
          </p:spPr>
        </p:pic>
        <p:pic>
          <p:nvPicPr>
            <p:cNvPr id="729" name="DNA Fingerprinting 3 OHT 3.pdf"/>
            <p:cNvPicPr>
              <a:picLocks/>
            </p:cNvPicPr>
            <p:nvPr/>
          </p:nvPicPr>
          <p:blipFill>
            <a:blip r:embed="rId3">
              <a:extLst/>
            </a:blip>
            <a:stretch>
              <a:fillRect/>
            </a:stretch>
          </p:blipFill>
          <p:spPr>
            <a:xfrm>
              <a:off x="2692400" y="6644640"/>
              <a:ext cx="720000" cy="360001"/>
            </a:xfrm>
            <a:prstGeom prst="rect">
              <a:avLst/>
            </a:prstGeom>
            <a:ln w="25400" cap="flat">
              <a:noFill/>
              <a:miter lim="400000"/>
            </a:ln>
            <a:effectLst>
              <a:outerShdw blurRad="25400" dist="12700" dir="5400000" rotWithShape="0">
                <a:srgbClr val="000000">
                  <a:alpha val="50000"/>
                </a:srgbClr>
              </a:outerShdw>
            </a:effectLst>
          </p:spPr>
        </p:pic>
        <p:pic>
          <p:nvPicPr>
            <p:cNvPr id="730" name="DNA Fingerprinting 3 OHT 2.pdf"/>
            <p:cNvPicPr>
              <a:picLocks/>
            </p:cNvPicPr>
            <p:nvPr/>
          </p:nvPicPr>
          <p:blipFill>
            <a:blip r:embed="rId4">
              <a:extLst/>
            </a:blip>
            <a:stretch>
              <a:fillRect/>
            </a:stretch>
          </p:blipFill>
          <p:spPr>
            <a:xfrm>
              <a:off x="2628900" y="4287684"/>
              <a:ext cx="720000" cy="360001"/>
            </a:xfrm>
            <a:prstGeom prst="rect">
              <a:avLst/>
            </a:prstGeom>
            <a:ln w="25400" cap="flat">
              <a:noFill/>
              <a:miter lim="400000"/>
            </a:ln>
            <a:effectLst>
              <a:outerShdw blurRad="25400" dist="12700" dir="5400000" rotWithShape="0">
                <a:srgbClr val="000000">
                  <a:alpha val="50000"/>
                </a:srgbClr>
              </a:outerShdw>
            </a:effectLst>
          </p:spPr>
        </p:pic>
        <p:pic>
          <p:nvPicPr>
            <p:cNvPr id="731" name="DNA Fingerprinting 3 OHT 3.pdf"/>
            <p:cNvPicPr>
              <a:picLocks/>
            </p:cNvPicPr>
            <p:nvPr/>
          </p:nvPicPr>
          <p:blipFill>
            <a:blip r:embed="rId3">
              <a:extLst/>
            </a:blip>
            <a:stretch>
              <a:fillRect/>
            </a:stretch>
          </p:blipFill>
          <p:spPr>
            <a:xfrm>
              <a:off x="3403600" y="5920740"/>
              <a:ext cx="720000" cy="360001"/>
            </a:xfrm>
            <a:prstGeom prst="rect">
              <a:avLst/>
            </a:prstGeom>
            <a:ln w="25400" cap="flat">
              <a:noFill/>
              <a:miter lim="400000"/>
            </a:ln>
            <a:effectLst>
              <a:outerShdw blurRad="25400" dist="12700" dir="5400000" rotWithShape="0">
                <a:srgbClr val="000000">
                  <a:alpha val="50000"/>
                </a:srgbClr>
              </a:outerShdw>
            </a:effectLst>
          </p:spPr>
        </p:pic>
        <p:pic>
          <p:nvPicPr>
            <p:cNvPr id="732" name="DNA Fingerprinting 3 OHT 2.pdf"/>
            <p:cNvPicPr>
              <a:picLocks/>
            </p:cNvPicPr>
            <p:nvPr/>
          </p:nvPicPr>
          <p:blipFill>
            <a:blip r:embed="rId4">
              <a:extLst/>
            </a:blip>
            <a:stretch>
              <a:fillRect/>
            </a:stretch>
          </p:blipFill>
          <p:spPr>
            <a:xfrm>
              <a:off x="3340100" y="3817784"/>
              <a:ext cx="720000" cy="360001"/>
            </a:xfrm>
            <a:prstGeom prst="rect">
              <a:avLst/>
            </a:prstGeom>
            <a:ln w="25400" cap="flat">
              <a:noFill/>
              <a:miter lim="400000"/>
            </a:ln>
            <a:effectLst>
              <a:outerShdw blurRad="25400" dist="12700" dir="5400000" rotWithShape="0">
                <a:srgbClr val="000000">
                  <a:alpha val="50000"/>
                </a:srgbClr>
              </a:outerShdw>
            </a:effectLst>
          </p:spPr>
        </p:pic>
      </p:grpSp>
      <p:grpSp>
        <p:nvGrpSpPr>
          <p:cNvPr id="736" name="Group 736"/>
          <p:cNvGrpSpPr/>
          <p:nvPr/>
        </p:nvGrpSpPr>
        <p:grpSpPr>
          <a:xfrm>
            <a:off x="11023396" y="5816600"/>
            <a:ext cx="597239" cy="2362327"/>
            <a:chOff x="0" y="0"/>
            <a:chExt cx="597237" cy="2362326"/>
          </a:xfrm>
        </p:grpSpPr>
        <p:sp>
          <p:nvSpPr>
            <p:cNvPr id="734" name="Shape 734"/>
            <p:cNvSpPr/>
            <p:nvPr/>
          </p:nvSpPr>
          <p:spPr>
            <a:xfrm>
              <a:off x="0" y="2362200"/>
              <a:ext cx="597238" cy="127"/>
            </a:xfrm>
            <a:prstGeom prst="line">
              <a:avLst/>
            </a:prstGeom>
            <a:noFill/>
            <a:ln w="63500" cap="flat">
              <a:solidFill>
                <a:srgbClr val="FFFB00"/>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735" name="Shape 735"/>
            <p:cNvSpPr/>
            <p:nvPr/>
          </p:nvSpPr>
          <p:spPr>
            <a:xfrm>
              <a:off x="0" y="0"/>
              <a:ext cx="597238" cy="127"/>
            </a:xfrm>
            <a:prstGeom prst="line">
              <a:avLst/>
            </a:prstGeom>
            <a:noFill/>
            <a:ln w="63500" cap="flat">
              <a:solidFill>
                <a:srgbClr val="FFFB00"/>
              </a:solidFill>
              <a:prstDash val="solid"/>
              <a:miter lim="400000"/>
              <a:headEnd type="triangle" w="med" len="med"/>
            </a:ln>
            <a:effectLst>
              <a:outerShdw blurRad="25400" dist="12700" dir="5400000" rotWithShape="0">
                <a:srgbClr val="000000">
                  <a:alpha val="20000"/>
                </a:srgbClr>
              </a:outerShdw>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737" name="Shape 737"/>
          <p:cNvSpPr/>
          <p:nvPr/>
        </p:nvSpPr>
        <p:spPr>
          <a:xfrm rot="5481449">
            <a:off x="6618305" y="6438639"/>
            <a:ext cx="3625197" cy="928558"/>
          </a:xfrm>
          <a:prstGeom prst="ellipse">
            <a:avLst/>
          </a:prstGeom>
          <a:ln w="38100">
            <a:solidFill>
              <a:schemeClr val="accent5"/>
            </a:solidFill>
            <a:miter lim="400000"/>
          </a:ln>
        </p:spPr>
        <p:txBody>
          <a:bodyPr lIns="38100" tIns="38100" rIns="38100" bIns="3810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2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 grpId="1" build="p" animBg="1" advAuto="0"/>
      <p:bldP spid="737" grpId="2"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p:cNvSpPr>
          <p:nvPr>
            <p:ph type="title"/>
          </p:nvPr>
        </p:nvSpPr>
        <p:spPr>
          <a:prstGeom prst="rect">
            <a:avLst/>
          </a:prstGeom>
        </p:spPr>
        <p:txBody>
          <a:bodyPr/>
          <a:lstStyle>
            <a:lvl1pPr>
              <a:tabLst>
                <a:tab pos="952500" algn="l"/>
              </a:tabLst>
            </a:lvl1pPr>
          </a:lstStyle>
          <a:p>
            <a:r>
              <a:t>DNA Profiling</a:t>
            </a:r>
          </a:p>
        </p:txBody>
      </p:sp>
      <p:sp>
        <p:nvSpPr>
          <p:cNvPr id="740" name="Shape 740"/>
          <p:cNvSpPr>
            <a:spLocks noGrp="1"/>
          </p:cNvSpPr>
          <p:nvPr>
            <p:ph type="body" sz="half" idx="1"/>
          </p:nvPr>
        </p:nvSpPr>
        <p:spPr>
          <a:prstGeom prst="rect">
            <a:avLst/>
          </a:prstGeom>
        </p:spPr>
        <p:txBody>
          <a:bodyPr/>
          <a:lstStyle/>
          <a:p>
            <a:pPr marL="345600" indent="-345600">
              <a:tabLst>
                <a:tab pos="1016000" algn="l"/>
              </a:tabLst>
            </a:pPr>
            <a:r>
              <a:t>DNA profiling (DNA fingerprinting) is a technique for genetic analysis, which identifies the variations found in the DNA of every individual.</a:t>
            </a:r>
          </a:p>
          <a:p>
            <a:pPr marL="680000" lvl="1" indent="-320000">
              <a:tabLst>
                <a:tab pos="1485900" algn="l"/>
              </a:tabLst>
            </a:pPr>
            <a:r>
              <a:t>The profile refers to the distinctive pattern of DNA restriction fragments or PCR products which is used to identify an individual. </a:t>
            </a:r>
          </a:p>
          <a:p>
            <a:pPr marL="680000" lvl="1" indent="-320000">
              <a:tabLst>
                <a:tab pos="1485900" algn="l"/>
              </a:tabLst>
            </a:pPr>
            <a:r>
              <a:t>There are different methods of DNA profiling, each with benefits and drawbacks.</a:t>
            </a:r>
          </a:p>
          <a:p>
            <a:pPr marL="680000" lvl="1" indent="-320000">
              <a:tabLst>
                <a:tab pos="1485900" algn="l"/>
              </a:tabLst>
            </a:pPr>
            <a:r>
              <a:t>DNA profiling does not determine a base sequence for a sample but merely sorts variations in base sequences.</a:t>
            </a:r>
          </a:p>
          <a:p>
            <a:pPr marL="680000" lvl="1" indent="-320000">
              <a:tabLst>
                <a:tab pos="1485900" algn="l"/>
              </a:tabLst>
            </a:pPr>
            <a:r>
              <a:t>Only one in a billion (i.e. a thousand million) people are likely to have an identical DNA profile to someone else, making DNA profiling a useful tool for forensic investigations and </a:t>
            </a:r>
            <a:br/>
            <a:r>
              <a:t>paternity analysis.</a:t>
            </a:r>
          </a:p>
        </p:txBody>
      </p:sp>
      <p:pic>
        <p:nvPicPr>
          <p:cNvPr id="741" name="CDC DNA testing small.jpg"/>
          <p:cNvPicPr>
            <a:picLocks noChangeAspect="1"/>
          </p:cNvPicPr>
          <p:nvPr/>
        </p:nvPicPr>
        <p:blipFill>
          <a:blip r:embed="rId2">
            <a:extLst/>
          </a:blip>
          <a:stretch>
            <a:fillRect/>
          </a:stretch>
        </p:blipFill>
        <p:spPr>
          <a:xfrm>
            <a:off x="7041229" y="5744870"/>
            <a:ext cx="5988979" cy="4032579"/>
          </a:xfrm>
          <a:prstGeom prst="rect">
            <a:avLst/>
          </a:prstGeom>
          <a:ln w="25400">
            <a:solidFill>
              <a:srgbClr val="FFFFFF"/>
            </a:solidFill>
            <a:miter lim="400000"/>
          </a:ln>
        </p:spPr>
      </p:pic>
      <p:pic>
        <p:nvPicPr>
          <p:cNvPr id="742" name="CDC DNA profile review.jpg"/>
          <p:cNvPicPr>
            <a:picLocks noChangeAspect="1"/>
          </p:cNvPicPr>
          <p:nvPr/>
        </p:nvPicPr>
        <p:blipFill>
          <a:blip r:embed="rId3">
            <a:extLst/>
          </a:blip>
          <a:stretch>
            <a:fillRect/>
          </a:stretch>
        </p:blipFill>
        <p:spPr>
          <a:xfrm>
            <a:off x="7041229" y="1687545"/>
            <a:ext cx="5988981" cy="4072507"/>
          </a:xfrm>
          <a:prstGeom prst="rect">
            <a:avLst/>
          </a:prstGeom>
          <a:ln w="25400">
            <a:solidFill>
              <a:srgbClr val="FFFFFF"/>
            </a:solidFill>
            <a:miter lim="400000"/>
          </a:ln>
        </p:spPr>
      </p:pic>
      <p:sp>
        <p:nvSpPr>
          <p:cNvPr id="743" name="Shape 743"/>
          <p:cNvSpPr/>
          <p:nvPr/>
        </p:nvSpPr>
        <p:spPr>
          <a:xfrm>
            <a:off x="7162800" y="9601200"/>
            <a:ext cx="264573"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FFFFFF"/>
                </a:solidFill>
              </a:defRPr>
            </a:lvl1pPr>
          </a:lstStyle>
          <a:p>
            <a:r>
              <a:t>CDC</a:t>
            </a:r>
          </a:p>
        </p:txBody>
      </p:sp>
      <p:sp>
        <p:nvSpPr>
          <p:cNvPr id="744" name="Shape 744"/>
          <p:cNvSpPr/>
          <p:nvPr/>
        </p:nvSpPr>
        <p:spPr>
          <a:xfrm>
            <a:off x="7124700" y="5575300"/>
            <a:ext cx="264573"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FFFFFF"/>
                </a:solidFill>
              </a:defRPr>
            </a:lvl1pPr>
          </a:lstStyle>
          <a:p>
            <a:r>
              <a:t>CDC</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4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4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4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4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p:cNvSpPr>
          <p:nvPr>
            <p:ph type="title"/>
          </p:nvPr>
        </p:nvSpPr>
        <p:spPr>
          <a:xfrm>
            <a:off x="365759" y="368300"/>
            <a:ext cx="3874216" cy="2631718"/>
          </a:xfrm>
          <a:prstGeom prst="rect">
            <a:avLst/>
          </a:prstGeom>
        </p:spPr>
        <p:txBody>
          <a:bodyPr/>
          <a:lstStyle>
            <a:lvl1pPr>
              <a:tabLst>
                <a:tab pos="952500" algn="l"/>
              </a:tabLst>
            </a:lvl1pPr>
          </a:lstStyle>
          <a:p>
            <a:r>
              <a:t>DNA Profiling Methods</a:t>
            </a:r>
          </a:p>
        </p:txBody>
      </p:sp>
      <p:grpSp>
        <p:nvGrpSpPr>
          <p:cNvPr id="749" name="Group 749"/>
          <p:cNvGrpSpPr/>
          <p:nvPr/>
        </p:nvGrpSpPr>
        <p:grpSpPr>
          <a:xfrm>
            <a:off x="5642785" y="-13784"/>
            <a:ext cx="7382377" cy="9817102"/>
            <a:chOff x="0" y="0"/>
            <a:chExt cx="7382375" cy="9817101"/>
          </a:xfrm>
        </p:grpSpPr>
        <p:pic>
          <p:nvPicPr>
            <p:cNvPr id="747" name="iStock_paternity profile small.jpg"/>
            <p:cNvPicPr>
              <a:picLocks noChangeAspect="1"/>
            </p:cNvPicPr>
            <p:nvPr/>
          </p:nvPicPr>
          <p:blipFill>
            <a:blip r:embed="rId2">
              <a:extLst/>
            </a:blip>
            <a:stretch>
              <a:fillRect/>
            </a:stretch>
          </p:blipFill>
          <p:spPr>
            <a:xfrm>
              <a:off x="0" y="0"/>
              <a:ext cx="7382376" cy="4909280"/>
            </a:xfrm>
            <a:prstGeom prst="rect">
              <a:avLst/>
            </a:prstGeom>
            <a:ln w="25400" cap="flat">
              <a:solidFill>
                <a:srgbClr val="FFFFFF"/>
              </a:solidFill>
              <a:prstDash val="solid"/>
              <a:miter lim="400000"/>
            </a:ln>
            <a:effectLst/>
          </p:spPr>
        </p:pic>
        <p:pic>
          <p:nvPicPr>
            <p:cNvPr id="748" name="Paternity profile iStock 183541Small.jpg"/>
            <p:cNvPicPr>
              <a:picLocks/>
            </p:cNvPicPr>
            <p:nvPr/>
          </p:nvPicPr>
          <p:blipFill>
            <a:blip r:embed="rId3">
              <a:extLst/>
            </a:blip>
            <a:stretch>
              <a:fillRect/>
            </a:stretch>
          </p:blipFill>
          <p:spPr>
            <a:xfrm>
              <a:off x="0" y="4907835"/>
              <a:ext cx="7372278" cy="4909267"/>
            </a:xfrm>
            <a:prstGeom prst="rect">
              <a:avLst/>
            </a:prstGeom>
            <a:ln w="25400" cap="flat">
              <a:solidFill>
                <a:srgbClr val="FFFFFF"/>
              </a:solidFill>
              <a:prstDash val="solid"/>
              <a:miter lim="400000"/>
            </a:ln>
            <a:effectLst/>
          </p:spPr>
        </p:pic>
      </p:grpSp>
      <p:sp>
        <p:nvSpPr>
          <p:cNvPr id="750" name="Shape 750"/>
          <p:cNvSpPr/>
          <p:nvPr/>
        </p:nvSpPr>
        <p:spPr>
          <a:xfrm>
            <a:off x="368300" y="3368040"/>
            <a:ext cx="4559300" cy="19299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360000" indent="-360000">
              <a:spcBef>
                <a:spcPts val="2000"/>
              </a:spcBef>
              <a:buClr>
                <a:srgbClr val="006994"/>
              </a:buClr>
              <a:buSzPct val="150000"/>
              <a:buFont typeface="Lucida Grande"/>
              <a:buChar char="‣"/>
              <a:tabLst>
                <a:tab pos="1016000" algn="l"/>
              </a:tabLst>
              <a:defRPr sz="2400">
                <a:solidFill>
                  <a:srgbClr val="000000"/>
                </a:solidFill>
              </a:defRPr>
            </a:lvl1pPr>
          </a:lstStyle>
          <a:p>
            <a:r>
              <a:t>DNA fragments can be visualised under UV light after staining with ethidium bromide and migration in an agarose electrophoresis gel. </a:t>
            </a:r>
          </a:p>
        </p:txBody>
      </p:sp>
      <p:sp>
        <p:nvSpPr>
          <p:cNvPr id="751" name="Shape 751"/>
          <p:cNvSpPr/>
          <p:nvPr/>
        </p:nvSpPr>
        <p:spPr>
          <a:xfrm>
            <a:off x="5727700" y="9626600"/>
            <a:ext cx="299920"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FFFFFF"/>
                </a:solidFill>
              </a:defRPr>
            </a:lvl1pPr>
          </a:lstStyle>
          <a:p>
            <a:r>
              <a:t>iStock</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5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p:cNvSpPr>
          <p:nvPr>
            <p:ph type="title"/>
          </p:nvPr>
        </p:nvSpPr>
        <p:spPr>
          <a:prstGeom prst="rect">
            <a:avLst/>
          </a:prstGeom>
        </p:spPr>
        <p:txBody>
          <a:bodyPr/>
          <a:lstStyle>
            <a:lvl1pPr>
              <a:tabLst>
                <a:tab pos="952500" algn="l"/>
              </a:tabLst>
            </a:lvl1pPr>
          </a:lstStyle>
          <a:p>
            <a:r>
              <a:t>DNA Profiling Methods</a:t>
            </a:r>
          </a:p>
        </p:txBody>
      </p:sp>
      <p:sp>
        <p:nvSpPr>
          <p:cNvPr id="754" name="Shape 754"/>
          <p:cNvSpPr>
            <a:spLocks noGrp="1"/>
          </p:cNvSpPr>
          <p:nvPr>
            <p:ph type="body" idx="1"/>
          </p:nvPr>
        </p:nvSpPr>
        <p:spPr>
          <a:xfrm>
            <a:off x="368300" y="1790700"/>
            <a:ext cx="7135733" cy="7543800"/>
          </a:xfrm>
          <a:prstGeom prst="rect">
            <a:avLst/>
          </a:prstGeom>
        </p:spPr>
        <p:txBody>
          <a:bodyPr/>
          <a:lstStyle/>
          <a:p>
            <a:pPr marL="345600" indent="-345600">
              <a:tabLst>
                <a:tab pos="1016000" algn="l"/>
              </a:tabLst>
            </a:pPr>
            <a:r>
              <a:t>DNA profiling begins by extracting DNA from the cells in a sample of blood, saliva, semen, or other fluid or tissue.</a:t>
            </a:r>
          </a:p>
          <a:p>
            <a:pPr marL="345600" indent="-345600">
              <a:tabLst>
                <a:tab pos="1016000" algn="l"/>
              </a:tabLst>
            </a:pPr>
            <a:r>
              <a:t>Two methods are commonly used. Both are based on the analysis of short repetitive sequences in the DNA.</a:t>
            </a:r>
          </a:p>
          <a:p>
            <a:pPr marL="680000" lvl="1" indent="-320000">
              <a:tabLst>
                <a:tab pos="1485900" algn="l"/>
              </a:tabLst>
            </a:pPr>
            <a:r>
              <a:t>Profiling using probes (RFLP analysis) was the first profiling technique to be developed. Restriction enzymes are applied to a DNA sample and the DNA fragments are separated on a gel. Radioactive probes are used to label DNA fragments with complementary sequences.</a:t>
            </a:r>
          </a:p>
          <a:p>
            <a:pPr marL="680000" lvl="1" indent="-320000">
              <a:tabLst>
                <a:tab pos="1485900" algn="l"/>
              </a:tabLst>
            </a:pPr>
            <a:r>
              <a:t>Profiling using PCR is a newer technique which uses highly polymorphic regions of DNA that have short repeated sequences of DNA. These sequences are amplified using PCR and then separated on a gel. </a:t>
            </a:r>
          </a:p>
          <a:p>
            <a:pPr marL="1008000" lvl="2" indent="-288000">
              <a:tabLst>
                <a:tab pos="1638300" algn="l"/>
              </a:tabLst>
            </a:pPr>
            <a:r>
              <a:t>This technique is suitable when there is very little DNA available or the sample is old.</a:t>
            </a:r>
          </a:p>
        </p:txBody>
      </p:sp>
      <p:pic>
        <p:nvPicPr>
          <p:cNvPr id="755" name="DNA Gel.jpg"/>
          <p:cNvPicPr>
            <a:picLocks noChangeAspect="1"/>
          </p:cNvPicPr>
          <p:nvPr/>
        </p:nvPicPr>
        <p:blipFill>
          <a:blip r:embed="rId2">
            <a:extLst/>
          </a:blip>
          <a:stretch>
            <a:fillRect/>
          </a:stretch>
        </p:blipFill>
        <p:spPr>
          <a:xfrm>
            <a:off x="10558922" y="-38100"/>
            <a:ext cx="2462782" cy="9828001"/>
          </a:xfrm>
          <a:prstGeom prst="rect">
            <a:avLst/>
          </a:prstGeom>
          <a:ln w="25400">
            <a:solidFill>
              <a:srgbClr val="FFFFFF"/>
            </a:solidFill>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5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5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5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a:spLocks noGrp="1"/>
          </p:cNvSpPr>
          <p:nvPr>
            <p:ph type="title"/>
          </p:nvPr>
        </p:nvSpPr>
        <p:spPr>
          <a:xfrm>
            <a:off x="365759" y="368300"/>
            <a:ext cx="6097629" cy="1746211"/>
          </a:xfrm>
          <a:prstGeom prst="rect">
            <a:avLst/>
          </a:prstGeom>
        </p:spPr>
        <p:txBody>
          <a:bodyPr/>
          <a:lstStyle>
            <a:lvl1pPr>
              <a:tabLst>
                <a:tab pos="952500" algn="l"/>
              </a:tabLst>
            </a:lvl1pPr>
          </a:lstStyle>
          <a:p>
            <a:r>
              <a:t>Uses of DNA Profiling</a:t>
            </a:r>
          </a:p>
        </p:txBody>
      </p:sp>
      <p:sp>
        <p:nvSpPr>
          <p:cNvPr id="758" name="Shape 758"/>
          <p:cNvSpPr>
            <a:spLocks noGrp="1"/>
          </p:cNvSpPr>
          <p:nvPr>
            <p:ph type="body" sz="half" idx="1"/>
          </p:nvPr>
        </p:nvSpPr>
        <p:spPr>
          <a:xfrm>
            <a:off x="368300" y="2308860"/>
            <a:ext cx="6302534" cy="4628317"/>
          </a:xfrm>
          <a:prstGeom prst="rect">
            <a:avLst/>
          </a:prstGeom>
        </p:spPr>
        <p:txBody>
          <a:bodyPr/>
          <a:lstStyle/>
          <a:p>
            <a:pPr marL="345600" indent="-345600">
              <a:tabLst>
                <a:tab pos="1016000" algn="l"/>
              </a:tabLst>
            </a:pPr>
            <a:r>
              <a:t>DNA profiling can be used for investigating:</a:t>
            </a:r>
          </a:p>
          <a:p>
            <a:pPr marL="680000" lvl="1" indent="-320000">
              <a:tabLst>
                <a:tab pos="1485900" algn="l"/>
              </a:tabLst>
            </a:pPr>
            <a:r>
              <a:t>parentage</a:t>
            </a:r>
          </a:p>
          <a:p>
            <a:pPr marL="680000" lvl="1" indent="-320000">
              <a:tabLst>
                <a:tab pos="1485900" algn="l"/>
              </a:tabLst>
            </a:pPr>
            <a:r>
              <a:t>forensic investigations</a:t>
            </a:r>
          </a:p>
          <a:p>
            <a:pPr marL="680000" lvl="1" indent="-320000">
              <a:tabLst>
                <a:tab pos="1485900" algn="l"/>
              </a:tabLst>
            </a:pPr>
            <a:r>
              <a:t>the presence of a particular gene</a:t>
            </a:r>
          </a:p>
          <a:p>
            <a:pPr marL="680000" lvl="1" indent="-320000">
              <a:tabLst>
                <a:tab pos="1485900" algn="l"/>
              </a:tabLst>
            </a:pPr>
            <a:r>
              <a:t>genetic relatedness of different organisms</a:t>
            </a:r>
          </a:p>
          <a:p>
            <a:pPr marL="1008000" lvl="2" indent="-288000">
              <a:tabLst>
                <a:tab pos="1638300" algn="l"/>
              </a:tabLst>
            </a:pPr>
            <a:r>
              <a:t>e.g. checking on pedigree in stock</a:t>
            </a:r>
            <a:br/>
            <a:r>
              <a:t>breeding programs.</a:t>
            </a:r>
          </a:p>
          <a:p>
            <a:pPr marL="1008000" lvl="2" indent="-288000">
              <a:tabLst>
                <a:tab pos="1638300" algn="l"/>
              </a:tabLst>
            </a:pPr>
            <a:r>
              <a:t>e.g. checking that captive populations of </a:t>
            </a:r>
            <a:r>
              <a:rPr b="1">
                <a:solidFill>
                  <a:srgbClr val="006994"/>
                </a:solidFill>
              </a:rPr>
              <a:t>endangered species</a:t>
            </a:r>
            <a:r>
              <a:t> are not inbred. </a:t>
            </a:r>
          </a:p>
        </p:txBody>
      </p:sp>
      <p:pic>
        <p:nvPicPr>
          <p:cNvPr id="759" name="Iguana at zoo 2 AT.jpg"/>
          <p:cNvPicPr>
            <a:picLocks noChangeAspect="1"/>
          </p:cNvPicPr>
          <p:nvPr/>
        </p:nvPicPr>
        <p:blipFill>
          <a:blip r:embed="rId2">
            <a:extLst/>
          </a:blip>
          <a:stretch>
            <a:fillRect/>
          </a:stretch>
        </p:blipFill>
        <p:spPr>
          <a:xfrm>
            <a:off x="7777781" y="-17384"/>
            <a:ext cx="5261770" cy="3492501"/>
          </a:xfrm>
          <a:prstGeom prst="rect">
            <a:avLst/>
          </a:prstGeom>
          <a:ln w="25400">
            <a:solidFill>
              <a:srgbClr val="FFFFFF"/>
            </a:solidFill>
            <a:miter lim="400000"/>
          </a:ln>
        </p:spPr>
      </p:pic>
      <p:pic>
        <p:nvPicPr>
          <p:cNvPr id="760" name="Prisoner iStock 768055.jpg"/>
          <p:cNvPicPr>
            <a:picLocks noChangeAspect="1"/>
          </p:cNvPicPr>
          <p:nvPr/>
        </p:nvPicPr>
        <p:blipFill>
          <a:blip r:embed="rId3">
            <a:extLst/>
          </a:blip>
          <a:srcRect t="6891" r="122" b="13621"/>
          <a:stretch>
            <a:fillRect/>
          </a:stretch>
        </p:blipFill>
        <p:spPr>
          <a:xfrm>
            <a:off x="7766169" y="3467100"/>
            <a:ext cx="5276731" cy="6299200"/>
          </a:xfrm>
          <a:prstGeom prst="rect">
            <a:avLst/>
          </a:prstGeom>
          <a:ln w="25400">
            <a:solidFill>
              <a:srgbClr val="FFFFFF"/>
            </a:solidFill>
            <a:miter lim="400000"/>
          </a:ln>
        </p:spPr>
      </p:pic>
      <p:sp>
        <p:nvSpPr>
          <p:cNvPr id="761" name="Shape 761"/>
          <p:cNvSpPr/>
          <p:nvPr/>
        </p:nvSpPr>
        <p:spPr>
          <a:xfrm>
            <a:off x="7886700" y="9601200"/>
            <a:ext cx="299920"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FFFFFF"/>
                </a:solidFill>
              </a:defRPr>
            </a:lvl1pPr>
          </a:lstStyle>
          <a:p>
            <a:r>
              <a:t>iStock</a:t>
            </a:r>
          </a:p>
        </p:txBody>
      </p:sp>
      <p:sp>
        <p:nvSpPr>
          <p:cNvPr id="762" name="Shape 762"/>
          <p:cNvSpPr/>
          <p:nvPr/>
        </p:nvSpPr>
        <p:spPr>
          <a:xfrm>
            <a:off x="7835900" y="3302000"/>
            <a:ext cx="203430"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000000"/>
                </a:solidFill>
              </a:defRPr>
            </a:lvl1pPr>
          </a:lstStyle>
          <a:p>
            <a:r>
              <a:t>AT</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5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5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5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5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5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5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75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7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 grpId="1"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title"/>
          </p:nvPr>
        </p:nvSpPr>
        <p:spPr>
          <a:prstGeom prst="rect">
            <a:avLst/>
          </a:prstGeom>
        </p:spPr>
        <p:txBody>
          <a:bodyPr/>
          <a:lstStyle>
            <a:lvl1pPr>
              <a:tabLst>
                <a:tab pos="952500" algn="l"/>
              </a:tabLst>
            </a:lvl1pPr>
          </a:lstStyle>
          <a:p>
            <a:r>
              <a:t>What is Genetic Manipulation?</a:t>
            </a:r>
          </a:p>
        </p:txBody>
      </p:sp>
      <p:sp>
        <p:nvSpPr>
          <p:cNvPr id="78" name="Shape 78"/>
          <p:cNvSpPr>
            <a:spLocks noGrp="1"/>
          </p:cNvSpPr>
          <p:nvPr>
            <p:ph type="body" sz="half" idx="1"/>
          </p:nvPr>
        </p:nvSpPr>
        <p:spPr>
          <a:prstGeom prst="rect">
            <a:avLst/>
          </a:prstGeom>
        </p:spPr>
        <p:txBody>
          <a:bodyPr/>
          <a:lstStyle/>
          <a:p>
            <a:pPr>
              <a:tabLst>
                <a:tab pos="1016000" algn="l"/>
              </a:tabLst>
            </a:pPr>
            <a:r>
              <a:rPr b="1">
                <a:solidFill>
                  <a:srgbClr val="006994"/>
                </a:solidFill>
              </a:rPr>
              <a:t>Genetic manipulation</a:t>
            </a:r>
            <a:r>
              <a:t> (genetic engineering) involves the direct manipulation of an organism's genome using biotechnology. </a:t>
            </a:r>
          </a:p>
          <a:p>
            <a:pPr>
              <a:tabLst>
                <a:tab pos="1016000" algn="l"/>
              </a:tabLst>
            </a:pPr>
            <a:r>
              <a:t>This can be achieved by introducing new DNA into an organism or by editing its existing DNA. DNA manipulation aims to produce improved or novel organisms with specific desirable traits. </a:t>
            </a:r>
          </a:p>
          <a:p>
            <a:pPr>
              <a:tabLst>
                <a:tab pos="1016000" algn="l"/>
              </a:tabLst>
            </a:pPr>
            <a:r>
              <a:t>Organisms that have had their DNA altered are called </a:t>
            </a:r>
            <a:r>
              <a:rPr b="1">
                <a:solidFill>
                  <a:srgbClr val="006994"/>
                </a:solidFill>
              </a:rPr>
              <a:t>genetically modified organisms</a:t>
            </a:r>
            <a:r>
              <a:t> (or GMOs).</a:t>
            </a:r>
          </a:p>
        </p:txBody>
      </p:sp>
      <p:pic>
        <p:nvPicPr>
          <p:cNvPr id="79" name="iStock_GM plant small.jpg"/>
          <p:cNvPicPr>
            <a:picLocks noChangeAspect="1"/>
          </p:cNvPicPr>
          <p:nvPr/>
        </p:nvPicPr>
        <p:blipFill>
          <a:blip r:embed="rId2">
            <a:extLst/>
          </a:blip>
          <a:stretch>
            <a:fillRect/>
          </a:stretch>
        </p:blipFill>
        <p:spPr>
          <a:xfrm>
            <a:off x="6680200" y="1957690"/>
            <a:ext cx="6343800" cy="4215103"/>
          </a:xfrm>
          <a:prstGeom prst="rect">
            <a:avLst/>
          </a:prstGeom>
          <a:ln w="25400">
            <a:solidFill>
              <a:srgbClr val="FFFFFF"/>
            </a:solidFill>
            <a:miter lim="400000"/>
          </a:ln>
        </p:spPr>
      </p:pic>
      <p:sp>
        <p:nvSpPr>
          <p:cNvPr id="80" name="Shape 80"/>
          <p:cNvSpPr/>
          <p:nvPr/>
        </p:nvSpPr>
        <p:spPr>
          <a:xfrm>
            <a:off x="12558955" y="6180858"/>
            <a:ext cx="401521" cy="1757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500">
                <a:solidFill>
                  <a:srgbClr val="000000"/>
                </a:solidFill>
              </a:defRPr>
            </a:lvl1pPr>
          </a:lstStyle>
          <a:p>
            <a:r>
              <a:t>iStock</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p:cNvSpPr>
          <p:nvPr>
            <p:ph type="title"/>
          </p:nvPr>
        </p:nvSpPr>
        <p:spPr>
          <a:xfrm>
            <a:off x="365759" y="368300"/>
            <a:ext cx="6821622" cy="1037713"/>
          </a:xfrm>
          <a:prstGeom prst="rect">
            <a:avLst/>
          </a:prstGeom>
        </p:spPr>
        <p:txBody>
          <a:bodyPr/>
          <a:lstStyle>
            <a:lvl1pPr>
              <a:tabLst>
                <a:tab pos="952500" algn="l"/>
              </a:tabLst>
            </a:lvl1pPr>
          </a:lstStyle>
          <a:p>
            <a:r>
              <a:t>A Whale of a Tale</a:t>
            </a:r>
          </a:p>
        </p:txBody>
      </p:sp>
      <p:sp>
        <p:nvSpPr>
          <p:cNvPr id="765" name="Shape 765"/>
          <p:cNvSpPr>
            <a:spLocks noGrp="1"/>
          </p:cNvSpPr>
          <p:nvPr>
            <p:ph type="body" idx="1"/>
          </p:nvPr>
        </p:nvSpPr>
        <p:spPr>
          <a:xfrm>
            <a:off x="368300" y="1682548"/>
            <a:ext cx="6899078" cy="7849791"/>
          </a:xfrm>
          <a:prstGeom prst="rect">
            <a:avLst/>
          </a:prstGeom>
        </p:spPr>
        <p:txBody>
          <a:bodyPr/>
          <a:lstStyle/>
          <a:p>
            <a:pPr>
              <a:tabLst>
                <a:tab pos="1016000" algn="l"/>
              </a:tabLst>
            </a:pPr>
            <a:r>
              <a:rPr dirty="0"/>
              <a:t>Whaling is a controversial practice. Many nations are opposed to it while others claim it to be an historic right. </a:t>
            </a:r>
          </a:p>
          <a:p>
            <a:pPr lvl="1">
              <a:tabLst>
                <a:tab pos="1485900" algn="l"/>
              </a:tabLst>
            </a:pPr>
            <a:r>
              <a:rPr dirty="0"/>
              <a:t>In many countries selling whale meat is illegal or only legal or some species and only under strict rules.</a:t>
            </a:r>
          </a:p>
          <a:p>
            <a:pPr>
              <a:tabLst>
                <a:tab pos="1016000" algn="l"/>
              </a:tabLst>
            </a:pPr>
            <a:r>
              <a:rPr dirty="0"/>
              <a:t>Between 1999 and 2003 Scott Baker and associates from Oregon State University's Marine Mammal Institute investigated whale meat sold in markets in Japan and South Korea. </a:t>
            </a:r>
          </a:p>
          <a:p>
            <a:pPr lvl="1">
              <a:tabLst>
                <a:tab pos="1485900" algn="l"/>
              </a:tabLst>
            </a:pPr>
            <a:r>
              <a:rPr dirty="0"/>
              <a:t>Using DNA profiling techniques, they found around 10% of the samples tested were from fully protected whales including western grey whales and humpbacks. </a:t>
            </a:r>
          </a:p>
          <a:p>
            <a:pPr lvl="1">
              <a:tabLst>
                <a:tab pos="1485900" algn="l"/>
              </a:tabLst>
            </a:pPr>
            <a:r>
              <a:rPr dirty="0"/>
              <a:t>They also found that many more whales were being killed than were being officially reported.</a:t>
            </a:r>
          </a:p>
          <a:p>
            <a:pPr>
              <a:tabLst>
                <a:tab pos="1016000" algn="l"/>
              </a:tabLst>
            </a:pPr>
            <a:r>
              <a:rPr dirty="0"/>
              <a:t>In 2010 Scott Baker’s team used the same method to show a top restaurant in Santa Monica was selling whale meat (where such practice is strictly illegal).</a:t>
            </a:r>
          </a:p>
          <a:p>
            <a:pPr lvl="1">
              <a:tabLst>
                <a:tab pos="1485900" algn="l"/>
              </a:tabLst>
            </a:pPr>
            <a:r>
              <a:rPr dirty="0"/>
              <a:t>The restaurant was also selling horse meat that actually turned out to be beef.</a:t>
            </a:r>
          </a:p>
        </p:txBody>
      </p:sp>
      <p:grpSp>
        <p:nvGrpSpPr>
          <p:cNvPr id="770" name="Group 770"/>
          <p:cNvGrpSpPr/>
          <p:nvPr/>
        </p:nvGrpSpPr>
        <p:grpSpPr>
          <a:xfrm>
            <a:off x="7414032" y="-58795"/>
            <a:ext cx="6568668" cy="9860656"/>
            <a:chOff x="60959" y="0"/>
            <a:chExt cx="6568667" cy="9860654"/>
          </a:xfrm>
        </p:grpSpPr>
        <p:sp>
          <p:nvSpPr>
            <p:cNvPr id="766" name="Shape 766"/>
            <p:cNvSpPr/>
            <p:nvPr/>
          </p:nvSpPr>
          <p:spPr>
            <a:xfrm>
              <a:off x="60959" y="0"/>
              <a:ext cx="6568669" cy="9860655"/>
            </a:xfrm>
            <a:prstGeom prst="rect">
              <a:avLst/>
            </a:prstGeom>
            <a:solidFill>
              <a:srgbClr val="FFFFFF">
                <a:alpha val="5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pic>
          <p:nvPicPr>
            <p:cNvPr id="767" name="Humpback whale diving colour DS.jpg"/>
            <p:cNvPicPr>
              <a:picLocks noChangeAspect="1"/>
            </p:cNvPicPr>
            <p:nvPr/>
          </p:nvPicPr>
          <p:blipFill>
            <a:blip r:embed="rId2">
              <a:extLst/>
            </a:blip>
            <a:srcRect l="4380" t="259" r="6082"/>
            <a:stretch>
              <a:fillRect/>
            </a:stretch>
          </p:blipFill>
          <p:spPr>
            <a:xfrm>
              <a:off x="102474" y="94570"/>
              <a:ext cx="5607223" cy="3910478"/>
            </a:xfrm>
            <a:prstGeom prst="rect">
              <a:avLst/>
            </a:prstGeom>
            <a:ln w="25400" cap="flat">
              <a:solidFill>
                <a:srgbClr val="FFFFFF"/>
              </a:solidFill>
              <a:prstDash val="solid"/>
              <a:miter lim="400000"/>
            </a:ln>
            <a:effectLst/>
          </p:spPr>
        </p:pic>
        <p:pic>
          <p:nvPicPr>
            <p:cNvPr id="768" name="more cattle.jpg"/>
            <p:cNvPicPr>
              <a:picLocks noChangeAspect="1"/>
            </p:cNvPicPr>
            <p:nvPr/>
          </p:nvPicPr>
          <p:blipFill>
            <a:blip r:embed="rId3">
              <a:extLst/>
            </a:blip>
            <a:srcRect l="8313" t="3039" r="7689" b="2446"/>
            <a:stretch>
              <a:fillRect/>
            </a:stretch>
          </p:blipFill>
          <p:spPr>
            <a:xfrm>
              <a:off x="91117" y="4382815"/>
              <a:ext cx="5592703" cy="4195289"/>
            </a:xfrm>
            <a:prstGeom prst="rect">
              <a:avLst/>
            </a:prstGeom>
            <a:ln w="25400" cap="flat">
              <a:solidFill>
                <a:srgbClr val="FFFFFF"/>
              </a:solidFill>
              <a:prstDash val="solid"/>
              <a:miter lim="400000"/>
            </a:ln>
            <a:effectLst/>
          </p:spPr>
        </p:pic>
        <p:sp>
          <p:nvSpPr>
            <p:cNvPr id="769" name="Shape 769"/>
            <p:cNvSpPr/>
            <p:nvPr/>
          </p:nvSpPr>
          <p:spPr>
            <a:xfrm>
              <a:off x="1931653" y="8725918"/>
              <a:ext cx="2762045" cy="4309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tabLst>
                  <a:tab pos="520700" algn="l"/>
                </a:tabLst>
              </a:lvl1pPr>
            </a:lstStyle>
            <a:p>
              <a:r>
                <a:t>Those aren’t horses.</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6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6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6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6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6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76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76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1"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Shape 772"/>
          <p:cNvSpPr/>
          <p:nvPr/>
        </p:nvSpPr>
        <p:spPr>
          <a:xfrm>
            <a:off x="7272773" y="1787842"/>
            <a:ext cx="5947927" cy="6111638"/>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773" name="Shape 773"/>
          <p:cNvSpPr>
            <a:spLocks noGrp="1"/>
          </p:cNvSpPr>
          <p:nvPr>
            <p:ph type="title"/>
          </p:nvPr>
        </p:nvSpPr>
        <p:spPr>
          <a:prstGeom prst="rect">
            <a:avLst/>
          </a:prstGeom>
        </p:spPr>
        <p:txBody>
          <a:bodyPr anchor="b"/>
          <a:lstStyle>
            <a:lvl1pPr>
              <a:tabLst>
                <a:tab pos="952500" algn="l"/>
              </a:tabLst>
            </a:lvl1pPr>
          </a:lstStyle>
          <a:p>
            <a:r>
              <a:t>Automated DNA Sequencing</a:t>
            </a:r>
          </a:p>
        </p:txBody>
      </p:sp>
      <p:sp>
        <p:nvSpPr>
          <p:cNvPr id="774" name="Shape 774"/>
          <p:cNvSpPr>
            <a:spLocks noGrp="1"/>
          </p:cNvSpPr>
          <p:nvPr>
            <p:ph type="body" sz="half" idx="1"/>
          </p:nvPr>
        </p:nvSpPr>
        <p:spPr>
          <a:xfrm>
            <a:off x="368300" y="1790700"/>
            <a:ext cx="6408500" cy="7543800"/>
          </a:xfrm>
          <a:prstGeom prst="rect">
            <a:avLst/>
          </a:prstGeom>
        </p:spPr>
        <p:txBody>
          <a:bodyPr/>
          <a:lstStyle/>
          <a:p>
            <a:pPr>
              <a:tabLst>
                <a:tab pos="1016000" algn="l"/>
              </a:tabLst>
            </a:pPr>
            <a:r>
              <a:t>The process of DNA sequencing can be</a:t>
            </a:r>
            <a:br/>
            <a:r>
              <a:t>automated. Every year faster, smaller, and more accurate machines are produced.</a:t>
            </a:r>
          </a:p>
          <a:p>
            <a:pPr lvl="1">
              <a:tabLst>
                <a:tab pos="1485900" algn="l"/>
              </a:tabLst>
            </a:pPr>
            <a:r>
              <a:t>DNA sequencing is many orders a magnitude faster today than a decade ago.</a:t>
            </a:r>
          </a:p>
          <a:p>
            <a:pPr>
              <a:tabLst>
                <a:tab pos="1016000" algn="l"/>
              </a:tabLst>
            </a:pPr>
            <a:r>
              <a:t>Today’s DNA sequencers need only a small amount of DNA to produce a sequence.</a:t>
            </a:r>
          </a:p>
          <a:p>
            <a:pPr lvl="1">
              <a:tabLst>
                <a:tab pos="1485900" algn="l"/>
              </a:tabLst>
            </a:pPr>
            <a:r>
              <a:t>High throughput, next generation (NextGen) sequencers read the DNA as it is being copied, a technique called </a:t>
            </a:r>
            <a:r>
              <a:rPr b="1">
                <a:solidFill>
                  <a:srgbClr val="006994"/>
                </a:solidFill>
              </a:rPr>
              <a:t>sequencing by synthesis</a:t>
            </a:r>
            <a:r>
              <a:t>. </a:t>
            </a:r>
          </a:p>
          <a:p>
            <a:pPr lvl="1">
              <a:tabLst>
                <a:tab pos="1485900" algn="l"/>
              </a:tabLst>
            </a:pPr>
            <a:r>
              <a:t>As each nucleotide is added to the DNA a digital camera reads a fluorescent tag attached to the nucleotide. Thousands to millions of sequences can be read at once, allowing million to billions of DNA fragments to be sequenced at the same time. </a:t>
            </a:r>
          </a:p>
          <a:p>
            <a:pPr lvl="1">
              <a:tabLst>
                <a:tab pos="1485900" algn="l"/>
              </a:tabLst>
            </a:pPr>
            <a:r>
              <a:t>The resulting sequences are compared by computer and aligned based on overlapping sequences. Next generation sequencers have dramatically improved the feasibility and reduced the costs of whole genome sequencing.</a:t>
            </a:r>
          </a:p>
        </p:txBody>
      </p:sp>
      <p:grpSp>
        <p:nvGrpSpPr>
          <p:cNvPr id="777" name="Group 777"/>
          <p:cNvGrpSpPr/>
          <p:nvPr/>
        </p:nvGrpSpPr>
        <p:grpSpPr>
          <a:xfrm>
            <a:off x="7302579" y="1781475"/>
            <a:ext cx="5849957" cy="4642185"/>
            <a:chOff x="0" y="0"/>
            <a:chExt cx="5849955" cy="4642184"/>
          </a:xfrm>
        </p:grpSpPr>
        <p:pic>
          <p:nvPicPr>
            <p:cNvPr id="775" name="Life_Technologies_-_Ion_Proton_(TM)  PD.jpg"/>
            <p:cNvPicPr>
              <a:picLocks noChangeAspect="1"/>
            </p:cNvPicPr>
            <p:nvPr/>
          </p:nvPicPr>
          <p:blipFill>
            <a:blip r:embed="rId2">
              <a:extLst/>
            </a:blip>
            <a:srcRect r="5138"/>
            <a:stretch>
              <a:fillRect/>
            </a:stretch>
          </p:blipFill>
          <p:spPr>
            <a:xfrm>
              <a:off x="0" y="0"/>
              <a:ext cx="5849956" cy="4630993"/>
            </a:xfrm>
            <a:prstGeom prst="rect">
              <a:avLst/>
            </a:prstGeom>
            <a:ln w="25400" cap="flat">
              <a:solidFill>
                <a:srgbClr val="FFFFFF"/>
              </a:solidFill>
              <a:prstDash val="solid"/>
              <a:miter lim="400000"/>
            </a:ln>
            <a:effectLst/>
          </p:spPr>
        </p:pic>
        <p:sp>
          <p:nvSpPr>
            <p:cNvPr id="776" name="Shape 776"/>
            <p:cNvSpPr/>
            <p:nvPr/>
          </p:nvSpPr>
          <p:spPr>
            <a:xfrm>
              <a:off x="102966" y="4372944"/>
              <a:ext cx="63841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0" algn="r">
                <a:lnSpc>
                  <a:spcPct val="120000"/>
                </a:lnSpc>
                <a:tabLst/>
                <a:defRPr sz="550">
                  <a:solidFill>
                    <a:srgbClr val="FFFFFF"/>
                  </a:solidFill>
                  <a:latin typeface="Helvetica"/>
                  <a:ea typeface="Helvetica"/>
                  <a:cs typeface="Helvetica"/>
                  <a:sym typeface="Helvetica"/>
                </a:defRPr>
              </a:lvl1pPr>
            </a:lstStyle>
            <a:p>
              <a:r>
                <a:t>Konrad Förstner</a:t>
              </a:r>
            </a:p>
          </p:txBody>
        </p:sp>
      </p:grpSp>
      <p:sp>
        <p:nvSpPr>
          <p:cNvPr id="778" name="Shape 778"/>
          <p:cNvSpPr/>
          <p:nvPr/>
        </p:nvSpPr>
        <p:spPr>
          <a:xfrm>
            <a:off x="7360846" y="6644569"/>
            <a:ext cx="5513070" cy="894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The Ion Proton semiconductor sequencer uses a semiconductor to detect the hydrogen ions given off when nucleotides bind to a growing DNA molecule.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7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 grpId="1"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3" name="Group 783"/>
          <p:cNvGrpSpPr/>
          <p:nvPr/>
        </p:nvGrpSpPr>
        <p:grpSpPr>
          <a:xfrm>
            <a:off x="3275114" y="5307919"/>
            <a:ext cx="8312151" cy="3979662"/>
            <a:chOff x="0" y="0"/>
            <a:chExt cx="8312150" cy="3979660"/>
          </a:xfrm>
        </p:grpSpPr>
        <p:pic>
          <p:nvPicPr>
            <p:cNvPr id="780" name="minion-cutout.png"/>
            <p:cNvPicPr>
              <a:picLocks noChangeAspect="1"/>
            </p:cNvPicPr>
            <p:nvPr/>
          </p:nvPicPr>
          <p:blipFill>
            <a:blip r:embed="rId2">
              <a:extLst/>
            </a:blip>
            <a:stretch>
              <a:fillRect/>
            </a:stretch>
          </p:blipFill>
          <p:spPr>
            <a:xfrm>
              <a:off x="0" y="0"/>
              <a:ext cx="8312151" cy="3624098"/>
            </a:xfrm>
            <a:prstGeom prst="rect">
              <a:avLst/>
            </a:prstGeom>
            <a:ln w="12700" cap="flat">
              <a:noFill/>
              <a:miter lim="400000"/>
            </a:ln>
            <a:effectLst/>
          </p:spPr>
        </p:pic>
        <p:sp>
          <p:nvSpPr>
            <p:cNvPr id="781" name="Shape 781"/>
            <p:cNvSpPr/>
            <p:nvPr/>
          </p:nvSpPr>
          <p:spPr>
            <a:xfrm rot="20554426">
              <a:off x="5697361" y="1502627"/>
              <a:ext cx="2012430" cy="2371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1000"/>
              </a:lvl1pPr>
            </a:lstStyle>
            <a:p>
              <a:r>
                <a:t>Oxford Nanopore Technologies.</a:t>
              </a:r>
            </a:p>
          </p:txBody>
        </p:sp>
        <p:sp>
          <p:nvSpPr>
            <p:cNvPr id="782" name="Shape 782"/>
            <p:cNvSpPr/>
            <p:nvPr/>
          </p:nvSpPr>
          <p:spPr>
            <a:xfrm>
              <a:off x="3360561" y="2818739"/>
              <a:ext cx="4113968" cy="1160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lvl1pPr>
            </a:lstStyle>
            <a:p>
              <a:r>
                <a:t>The MinION, developed by Oxford Nanopore Technologies. It weighs under 100 g and plugs into a PC or laptop using a USB 3.0 cable</a:t>
              </a:r>
            </a:p>
          </p:txBody>
        </p:sp>
      </p:grpSp>
      <p:sp>
        <p:nvSpPr>
          <p:cNvPr id="784" name="Shape 784"/>
          <p:cNvSpPr>
            <a:spLocks noGrp="1"/>
          </p:cNvSpPr>
          <p:nvPr>
            <p:ph type="title"/>
          </p:nvPr>
        </p:nvSpPr>
        <p:spPr>
          <a:prstGeom prst="rect">
            <a:avLst/>
          </a:prstGeom>
        </p:spPr>
        <p:txBody>
          <a:bodyPr/>
          <a:lstStyle>
            <a:lvl1pPr>
              <a:tabLst>
                <a:tab pos="952500" algn="l"/>
              </a:tabLst>
            </a:lvl1pPr>
          </a:lstStyle>
          <a:p>
            <a:r>
              <a:t>Nanopore Technology</a:t>
            </a:r>
          </a:p>
        </p:txBody>
      </p:sp>
      <p:sp>
        <p:nvSpPr>
          <p:cNvPr id="785" name="Shape 785"/>
          <p:cNvSpPr>
            <a:spLocks noGrp="1"/>
          </p:cNvSpPr>
          <p:nvPr>
            <p:ph type="body" sz="half" idx="1"/>
          </p:nvPr>
        </p:nvSpPr>
        <p:spPr>
          <a:xfrm>
            <a:off x="368300" y="1790700"/>
            <a:ext cx="9248498" cy="4171792"/>
          </a:xfrm>
          <a:prstGeom prst="rect">
            <a:avLst/>
          </a:prstGeom>
        </p:spPr>
        <p:txBody>
          <a:bodyPr/>
          <a:lstStyle/>
          <a:p>
            <a:pPr>
              <a:tabLst>
                <a:tab pos="1016000" algn="l"/>
              </a:tabLst>
            </a:pPr>
            <a:r>
              <a:rPr dirty="0"/>
              <a:t>In nanopore sequencing a DNA </a:t>
            </a:r>
            <a:r>
              <a:rPr lang="en-AU" dirty="0" smtClean="0"/>
              <a:t>strand </a:t>
            </a:r>
            <a:r>
              <a:rPr dirty="0" smtClean="0"/>
              <a:t>is </a:t>
            </a:r>
            <a:r>
              <a:rPr dirty="0"/>
              <a:t>manipulated to pass though an 8 mm wide pore in a synthetic membrane. </a:t>
            </a:r>
          </a:p>
          <a:p>
            <a:pPr lvl="1">
              <a:tabLst>
                <a:tab pos="1485900" algn="l"/>
              </a:tabLst>
            </a:pPr>
            <a:r>
              <a:rPr dirty="0"/>
              <a:t>This is done either by electrophoresis or by use of an enzyme. </a:t>
            </a:r>
          </a:p>
          <a:p>
            <a:pPr lvl="1">
              <a:tabLst>
                <a:tab pos="1485900" algn="l"/>
              </a:tabLst>
            </a:pPr>
            <a:r>
              <a:rPr dirty="0"/>
              <a:t>A voltage across the membrane produces a current through the nanopore. </a:t>
            </a:r>
          </a:p>
          <a:p>
            <a:pPr lvl="1">
              <a:tabLst>
                <a:tab pos="1485900" algn="l"/>
              </a:tabLst>
            </a:pPr>
            <a:r>
              <a:rPr dirty="0"/>
              <a:t>As each base of the DNA passes through the pore it interrupts the current in a characteristic way. </a:t>
            </a:r>
          </a:p>
          <a:p>
            <a:pPr lvl="1">
              <a:tabLst>
                <a:tab pos="1485900" algn="l"/>
              </a:tabLst>
            </a:pPr>
            <a:r>
              <a:rPr dirty="0"/>
              <a:t>This type of third generation sequencing technology is now small enough to fit on a chip/reader that is little bigger than a USB memory stick and can read about 150 million base pairs per run.  </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 grpId="1"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p:cNvSpPr>
          <p:nvPr>
            <p:ph type="title"/>
          </p:nvPr>
        </p:nvSpPr>
        <p:spPr>
          <a:prstGeom prst="rect">
            <a:avLst/>
          </a:prstGeom>
        </p:spPr>
        <p:txBody>
          <a:bodyPr anchor="b"/>
          <a:lstStyle>
            <a:lvl1pPr>
              <a:tabLst>
                <a:tab pos="952500" algn="l"/>
              </a:tabLst>
            </a:lvl1pPr>
          </a:lstStyle>
          <a:p>
            <a:r>
              <a:t>Human Genome Project</a:t>
            </a:r>
          </a:p>
        </p:txBody>
      </p:sp>
      <p:sp>
        <p:nvSpPr>
          <p:cNvPr id="788" name="Shape 788"/>
          <p:cNvSpPr>
            <a:spLocks noGrp="1"/>
          </p:cNvSpPr>
          <p:nvPr>
            <p:ph type="body" sz="quarter" idx="1"/>
          </p:nvPr>
        </p:nvSpPr>
        <p:spPr>
          <a:xfrm>
            <a:off x="368300" y="1790700"/>
            <a:ext cx="5806083" cy="1778238"/>
          </a:xfrm>
          <a:prstGeom prst="rect">
            <a:avLst/>
          </a:prstGeom>
        </p:spPr>
        <p:txBody>
          <a:bodyPr/>
          <a:lstStyle/>
          <a:p>
            <a:pPr marL="381000" indent="-381000">
              <a:tabLst>
                <a:tab pos="1016000" algn="l"/>
              </a:tabLst>
            </a:pPr>
            <a:r>
              <a:t>The </a:t>
            </a:r>
            <a:r>
              <a:rPr b="1"/>
              <a:t>Human Genome Project</a:t>
            </a:r>
            <a:r>
              <a:t> (</a:t>
            </a:r>
            <a:r>
              <a:rPr b="1"/>
              <a:t>HGP</a:t>
            </a:r>
            <a:r>
              <a:t>) was a venture involving over 1000 scientists from 50 countries around the world to sequence the human genome.</a:t>
            </a:r>
          </a:p>
        </p:txBody>
      </p:sp>
      <p:grpSp>
        <p:nvGrpSpPr>
          <p:cNvPr id="791" name="Group 791"/>
          <p:cNvGrpSpPr/>
          <p:nvPr/>
        </p:nvGrpSpPr>
        <p:grpSpPr>
          <a:xfrm>
            <a:off x="3185160" y="5361940"/>
            <a:ext cx="9846733" cy="4572396"/>
            <a:chOff x="142239" y="294640"/>
            <a:chExt cx="9846732" cy="4572395"/>
          </a:xfrm>
        </p:grpSpPr>
        <p:pic>
          <p:nvPicPr>
            <p:cNvPr id="789" name="Large-Scale Sequencing Center - The Broad Institute of MIT &amp; Harvard.jpg"/>
            <p:cNvPicPr>
              <a:picLocks noChangeAspect="1"/>
            </p:cNvPicPr>
            <p:nvPr/>
          </p:nvPicPr>
          <p:blipFill>
            <a:blip r:embed="rId2">
              <a:extLst/>
            </a:blip>
            <a:stretch>
              <a:fillRect/>
            </a:stretch>
          </p:blipFill>
          <p:spPr>
            <a:xfrm>
              <a:off x="3892445" y="294640"/>
              <a:ext cx="6096528" cy="4572396"/>
            </a:xfrm>
            <a:prstGeom prst="rect">
              <a:avLst/>
            </a:prstGeom>
            <a:ln w="25400" cap="flat">
              <a:solidFill>
                <a:srgbClr val="FFFFFF"/>
              </a:solidFill>
              <a:prstDash val="solid"/>
              <a:miter lim="400000"/>
            </a:ln>
            <a:effectLst/>
          </p:spPr>
        </p:pic>
        <p:sp>
          <p:nvSpPr>
            <p:cNvPr id="790" name="Shape 790"/>
            <p:cNvSpPr/>
            <p:nvPr/>
          </p:nvSpPr>
          <p:spPr>
            <a:xfrm>
              <a:off x="142239" y="3484879"/>
              <a:ext cx="3644901" cy="706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433FF"/>
                  </a:solidFill>
                </a:defRPr>
              </a:pPr>
              <a:r>
                <a:rPr>
                  <a:solidFill>
                    <a:srgbClr val="000000"/>
                  </a:solidFill>
                </a:rPr>
                <a:t>Photo of Large-Scale Sequencing Center, view from top.</a:t>
              </a:r>
              <a:br>
                <a:rPr>
                  <a:solidFill>
                    <a:srgbClr val="000000"/>
                  </a:solidFill>
                </a:rPr>
              </a:br>
              <a:r>
                <a:rPr sz="1200"/>
                <a:t>Courtesy: The Broad Institute of MIT and Harvard</a:t>
              </a:r>
            </a:p>
          </p:txBody>
        </p:sp>
      </p:grpSp>
      <p:grpSp>
        <p:nvGrpSpPr>
          <p:cNvPr id="794" name="Group 794"/>
          <p:cNvGrpSpPr/>
          <p:nvPr/>
        </p:nvGrpSpPr>
        <p:grpSpPr>
          <a:xfrm>
            <a:off x="3302000" y="1541780"/>
            <a:ext cx="9822180" cy="3820255"/>
            <a:chOff x="2349500" y="203200"/>
            <a:chExt cx="9822179" cy="3820254"/>
          </a:xfrm>
        </p:grpSpPr>
        <p:pic>
          <p:nvPicPr>
            <p:cNvPr id="792" name="DNA_CapillarySeq_web.jpg"/>
            <p:cNvPicPr>
              <a:picLocks noChangeAspect="1"/>
            </p:cNvPicPr>
            <p:nvPr/>
          </p:nvPicPr>
          <p:blipFill>
            <a:blip r:embed="rId3">
              <a:extLst/>
            </a:blip>
            <a:stretch>
              <a:fillRect/>
            </a:stretch>
          </p:blipFill>
          <p:spPr>
            <a:xfrm>
              <a:off x="5985259" y="203200"/>
              <a:ext cx="6186421" cy="3814959"/>
            </a:xfrm>
            <a:prstGeom prst="rect">
              <a:avLst/>
            </a:prstGeom>
            <a:ln w="25400" cap="flat">
              <a:solidFill>
                <a:srgbClr val="FFFFFF"/>
              </a:solidFill>
              <a:prstDash val="solid"/>
              <a:miter lim="400000"/>
            </a:ln>
            <a:effectLst/>
          </p:spPr>
        </p:pic>
        <p:sp>
          <p:nvSpPr>
            <p:cNvPr id="793" name="Shape 793"/>
            <p:cNvSpPr/>
            <p:nvPr/>
          </p:nvSpPr>
          <p:spPr>
            <a:xfrm>
              <a:off x="2349500" y="2606039"/>
              <a:ext cx="3361413" cy="1417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defRPr>
                  <a:solidFill>
                    <a:srgbClr val="0433FF"/>
                  </a:solidFill>
                </a:defRPr>
              </a:pPr>
              <a:r>
                <a:rPr>
                  <a:solidFill>
                    <a:srgbClr val="000000"/>
                  </a:solidFill>
                </a:rPr>
                <a:t>Production Sequencing Facility at DOE's Joint Genome Institute in Walnut Creek, California, USA.</a:t>
              </a:r>
              <a:br>
                <a:rPr>
                  <a:solidFill>
                    <a:srgbClr val="000000"/>
                  </a:solidFill>
                </a:rPr>
              </a:br>
              <a:r>
                <a:rPr sz="1200"/>
                <a:t>Photo: U.S. Department of Energy Joint Genome Institute, </a:t>
              </a:r>
              <a:r>
                <a:rPr sz="1200" u="sng">
                  <a:hlinkClick r:id="rId4"/>
                </a:rPr>
                <a:t>http://www.jgi.doe.gov</a:t>
              </a:r>
              <a:r>
                <a:rPr sz="1200"/>
                <a:t>.</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7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1" build="p" bldLvl="5" animBg="1" advAuto="0"/>
      <p:bldP spid="791" grpId="3" animBg="1" advAuto="0"/>
      <p:bldP spid="794"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Shape 796"/>
          <p:cNvSpPr>
            <a:spLocks noGrp="1"/>
          </p:cNvSpPr>
          <p:nvPr>
            <p:ph type="title"/>
          </p:nvPr>
        </p:nvSpPr>
        <p:spPr>
          <a:prstGeom prst="rect">
            <a:avLst/>
          </a:prstGeom>
        </p:spPr>
        <p:txBody>
          <a:bodyPr anchor="b"/>
          <a:lstStyle>
            <a:lvl1pPr>
              <a:tabLst>
                <a:tab pos="952500" algn="l"/>
              </a:tabLst>
            </a:lvl1pPr>
          </a:lstStyle>
          <a:p>
            <a:r>
              <a:t>HGP Goals</a:t>
            </a:r>
          </a:p>
        </p:txBody>
      </p:sp>
      <p:sp>
        <p:nvSpPr>
          <p:cNvPr id="797" name="Shape 797"/>
          <p:cNvSpPr>
            <a:spLocks noGrp="1"/>
          </p:cNvSpPr>
          <p:nvPr>
            <p:ph type="body" sz="half" idx="1"/>
          </p:nvPr>
        </p:nvSpPr>
        <p:spPr>
          <a:xfrm>
            <a:off x="368300" y="1790700"/>
            <a:ext cx="6345794" cy="7543800"/>
          </a:xfrm>
          <a:prstGeom prst="rect">
            <a:avLst/>
          </a:prstGeom>
        </p:spPr>
        <p:txBody>
          <a:bodyPr/>
          <a:lstStyle/>
          <a:p>
            <a:pPr>
              <a:tabLst>
                <a:tab pos="1016000" algn="l"/>
              </a:tabLst>
            </a:pPr>
            <a:r>
              <a:t>Project goals were to:</a:t>
            </a:r>
          </a:p>
          <a:p>
            <a:pPr lvl="1">
              <a:tabLst>
                <a:tab pos="1485900" algn="l"/>
              </a:tabLst>
            </a:pPr>
            <a:r>
              <a:t>Identify all the approximately 20,000-25,000 protein-coding genes in human DNA.</a:t>
            </a:r>
          </a:p>
          <a:p>
            <a:pPr lvl="1">
              <a:tabLst>
                <a:tab pos="1485900" algn="l"/>
              </a:tabLst>
            </a:pPr>
            <a:r>
              <a:t>Determine the sequences of the 3 billion chemical base pairs that make up human DNA.</a:t>
            </a:r>
          </a:p>
          <a:p>
            <a:pPr lvl="1">
              <a:tabLst>
                <a:tab pos="1485900" algn="l"/>
              </a:tabLst>
            </a:pPr>
            <a:r>
              <a:t>Store this information in databases.</a:t>
            </a:r>
          </a:p>
          <a:p>
            <a:pPr lvl="1">
              <a:tabLst>
                <a:tab pos="1485900" algn="l"/>
              </a:tabLst>
            </a:pPr>
            <a:r>
              <a:t>Improve tools for data analysis.</a:t>
            </a:r>
          </a:p>
          <a:p>
            <a:pPr lvl="1">
              <a:tabLst>
                <a:tab pos="1485900" algn="l"/>
              </a:tabLst>
            </a:pPr>
            <a:r>
              <a:t>Transfer related technologies to the private sector.</a:t>
            </a:r>
          </a:p>
          <a:p>
            <a:pPr lvl="1">
              <a:tabLst>
                <a:tab pos="1485900" algn="l"/>
              </a:tabLst>
            </a:pPr>
            <a:r>
              <a:t>Address the ethical, legal, and social issues that may arise from the project.</a:t>
            </a:r>
          </a:p>
        </p:txBody>
      </p:sp>
      <p:pic>
        <p:nvPicPr>
          <p:cNvPr id="798" name="HGP Logo &amp; Chromosome.jpg"/>
          <p:cNvPicPr>
            <a:picLocks noChangeAspect="1"/>
          </p:cNvPicPr>
          <p:nvPr/>
        </p:nvPicPr>
        <p:blipFill>
          <a:blip r:embed="rId2">
            <a:extLst/>
          </a:blip>
          <a:stretch>
            <a:fillRect/>
          </a:stretch>
        </p:blipFill>
        <p:spPr>
          <a:xfrm>
            <a:off x="9131300" y="-304800"/>
            <a:ext cx="3873500" cy="100838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79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79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 grpId="1" build="p" bldLvl="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hape 800"/>
          <p:cNvSpPr/>
          <p:nvPr/>
        </p:nvSpPr>
        <p:spPr>
          <a:xfrm>
            <a:off x="6205497" y="2377122"/>
            <a:ext cx="6954244" cy="6111638"/>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01" name="Shape 801"/>
          <p:cNvSpPr>
            <a:spLocks noGrp="1"/>
          </p:cNvSpPr>
          <p:nvPr>
            <p:ph type="title"/>
          </p:nvPr>
        </p:nvSpPr>
        <p:spPr>
          <a:prstGeom prst="rect">
            <a:avLst/>
          </a:prstGeom>
        </p:spPr>
        <p:txBody>
          <a:bodyPr/>
          <a:lstStyle>
            <a:lvl1pPr>
              <a:tabLst>
                <a:tab pos="952500" algn="l"/>
              </a:tabLst>
            </a:lvl1pPr>
          </a:lstStyle>
          <a:p>
            <a:r>
              <a:t>Human Genome Project</a:t>
            </a:r>
          </a:p>
        </p:txBody>
      </p:sp>
      <p:sp>
        <p:nvSpPr>
          <p:cNvPr id="802" name="Shape 802"/>
          <p:cNvSpPr>
            <a:spLocks noGrp="1"/>
          </p:cNvSpPr>
          <p:nvPr>
            <p:ph type="body" sz="quarter" idx="1"/>
          </p:nvPr>
        </p:nvSpPr>
        <p:spPr>
          <a:xfrm>
            <a:off x="368300" y="1790700"/>
            <a:ext cx="5054640" cy="3814684"/>
          </a:xfrm>
          <a:prstGeom prst="rect">
            <a:avLst/>
          </a:prstGeom>
        </p:spPr>
        <p:txBody>
          <a:bodyPr/>
          <a:lstStyle/>
          <a:p>
            <a:pPr>
              <a:tabLst>
                <a:tab pos="1016000" algn="l"/>
              </a:tabLst>
            </a:pPr>
            <a:r>
              <a:t>The HGP project was declared complete in 2003.</a:t>
            </a:r>
          </a:p>
          <a:p>
            <a:pPr>
              <a:tabLst>
                <a:tab pos="1016000" algn="l"/>
              </a:tabLst>
            </a:pPr>
            <a:r>
              <a:t>It sequences 92% of the nuclear DNA in human cells to 99.99% accuracy.</a:t>
            </a:r>
          </a:p>
          <a:p>
            <a:pPr lvl="1">
              <a:tabLst>
                <a:tab pos="1485900" algn="l"/>
              </a:tabLst>
            </a:pPr>
            <a:r>
              <a:t>The unsequenced DNA is found in centromeres and telomeres.</a:t>
            </a:r>
          </a:p>
          <a:p>
            <a:pPr lvl="1">
              <a:tabLst>
                <a:tab pos="1485900" algn="l"/>
              </a:tabLst>
            </a:pPr>
            <a:r>
              <a:t>Research into the DNA sequences is on going.</a:t>
            </a:r>
          </a:p>
        </p:txBody>
      </p:sp>
      <p:pic>
        <p:nvPicPr>
          <p:cNvPr id="803" name="pasted-image.png"/>
          <p:cNvPicPr>
            <a:picLocks noChangeAspect="1"/>
          </p:cNvPicPr>
          <p:nvPr/>
        </p:nvPicPr>
        <p:blipFill>
          <a:blip r:embed="rId2">
            <a:extLst/>
          </a:blip>
          <a:stretch>
            <a:fillRect/>
          </a:stretch>
        </p:blipFill>
        <p:spPr>
          <a:xfrm>
            <a:off x="6226160" y="1809631"/>
            <a:ext cx="6884884" cy="6011728"/>
          </a:xfrm>
          <a:prstGeom prst="rect">
            <a:avLst/>
          </a:prstGeom>
          <a:ln w="25400">
            <a:solidFill>
              <a:srgbClr val="FFFFFF"/>
            </a:solidFill>
            <a:miter lim="400000"/>
          </a:ln>
        </p:spPr>
      </p:pic>
      <p:sp>
        <p:nvSpPr>
          <p:cNvPr id="804" name="Shape 804"/>
          <p:cNvSpPr/>
          <p:nvPr/>
        </p:nvSpPr>
        <p:spPr>
          <a:xfrm>
            <a:off x="11251722" y="7623786"/>
            <a:ext cx="935981" cy="1753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600">
                <a:solidFill>
                  <a:srgbClr val="000000"/>
                </a:solidFill>
              </a:defRPr>
            </a:lvl1pPr>
          </a:lstStyle>
          <a:p>
            <a:r>
              <a:t>Russ London CC 3.0</a:t>
            </a:r>
          </a:p>
        </p:txBody>
      </p:sp>
      <p:sp>
        <p:nvSpPr>
          <p:cNvPr id="805" name="Shape 805"/>
          <p:cNvSpPr/>
          <p:nvPr/>
        </p:nvSpPr>
        <p:spPr>
          <a:xfrm>
            <a:off x="6523915" y="7947589"/>
            <a:ext cx="6364822"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tabLst>
                <a:tab pos="520700" algn="l"/>
              </a:tabLst>
            </a:lvl1pPr>
          </a:lstStyle>
          <a:p>
            <a:r>
              <a:t>A printout of the human DNA sequence per chromosome.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0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0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0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0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Shape 807"/>
          <p:cNvSpPr>
            <a:spLocks noGrp="1"/>
          </p:cNvSpPr>
          <p:nvPr>
            <p:ph type="title"/>
          </p:nvPr>
        </p:nvSpPr>
        <p:spPr>
          <a:prstGeom prst="rect">
            <a:avLst/>
          </a:prstGeom>
        </p:spPr>
        <p:txBody>
          <a:bodyPr anchor="b"/>
          <a:lstStyle>
            <a:lvl1pPr>
              <a:tabLst>
                <a:tab pos="952500" algn="l"/>
              </a:tabLst>
            </a:lvl1pPr>
          </a:lstStyle>
          <a:p>
            <a:r>
              <a:t>Benefits of the HGP</a:t>
            </a:r>
          </a:p>
        </p:txBody>
      </p:sp>
      <p:sp>
        <p:nvSpPr>
          <p:cNvPr id="808" name="Shape 808"/>
          <p:cNvSpPr>
            <a:spLocks noGrp="1"/>
          </p:cNvSpPr>
          <p:nvPr>
            <p:ph type="body" idx="1"/>
          </p:nvPr>
        </p:nvSpPr>
        <p:spPr>
          <a:xfrm>
            <a:off x="368300" y="1790700"/>
            <a:ext cx="7930952" cy="7543800"/>
          </a:xfrm>
          <a:prstGeom prst="rect">
            <a:avLst/>
          </a:prstGeom>
        </p:spPr>
        <p:txBody>
          <a:bodyPr/>
          <a:lstStyle/>
          <a:p>
            <a:pPr>
              <a:tabLst>
                <a:tab pos="1016000" algn="l"/>
              </a:tabLst>
            </a:pPr>
            <a:r>
              <a:t>It is hoped that mapping the human genome will lead to a complete understanding of the genetic basis of humans as well as the source of nearly 4000 known genetic disorders.</a:t>
            </a:r>
          </a:p>
          <a:p>
            <a:pPr>
              <a:tabLst>
                <a:tab pos="1016000" algn="l"/>
              </a:tabLst>
            </a:pPr>
            <a:r>
              <a:t>Genes already identified as leading to disease include Huntington’s disease, cystic fibrosis, the most common form of skin cancer, and breast cancer.</a:t>
            </a:r>
          </a:p>
          <a:p>
            <a:pPr>
              <a:tabLst>
                <a:tab pos="1016000" algn="l"/>
              </a:tabLst>
            </a:pPr>
            <a:r>
              <a:t>Mapping and sequencing of all human genes will allow:</a:t>
            </a:r>
          </a:p>
          <a:p>
            <a:pPr lvl="1">
              <a:tabLst>
                <a:tab pos="1485900" algn="l"/>
              </a:tabLst>
            </a:pPr>
            <a:r>
              <a:t>Development of a new therapeutic drugs.</a:t>
            </a:r>
          </a:p>
          <a:p>
            <a:pPr lvl="1">
              <a:tabLst>
                <a:tab pos="1485900" algn="l"/>
              </a:tabLst>
            </a:pPr>
            <a:r>
              <a:t>Production of virtually any human protein.</a:t>
            </a:r>
          </a:p>
          <a:p>
            <a:pPr lvl="1">
              <a:tabLst>
                <a:tab pos="1485900" algn="l"/>
              </a:tabLst>
            </a:pPr>
            <a:r>
              <a:t>Design of new molecules to specifically block </a:t>
            </a:r>
            <a:br/>
            <a:r>
              <a:t>metabolic pathways that lead to disease.</a:t>
            </a:r>
          </a:p>
          <a:p>
            <a:pPr lvl="1">
              <a:tabLst>
                <a:tab pos="1485900" algn="l"/>
              </a:tabLst>
            </a:pPr>
            <a:r>
              <a:t>Development of gene therapy procedures for </a:t>
            </a:r>
            <a:br/>
            <a:r>
              <a:t>all genetically determined diseases (recently devised for Huntington’s Disease).</a:t>
            </a:r>
          </a:p>
        </p:txBody>
      </p:sp>
      <p:pic>
        <p:nvPicPr>
          <p:cNvPr id="809" name="Woman in a wheelchair col.png"/>
          <p:cNvPicPr>
            <a:picLocks noChangeAspect="1"/>
          </p:cNvPicPr>
          <p:nvPr/>
        </p:nvPicPr>
        <p:blipFill>
          <a:blip r:embed="rId2">
            <a:extLst/>
          </a:blip>
          <a:stretch>
            <a:fillRect/>
          </a:stretch>
        </p:blipFill>
        <p:spPr>
          <a:xfrm flipH="1">
            <a:off x="9398000" y="2999154"/>
            <a:ext cx="3060700" cy="635683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0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0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0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0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0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0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p:cNvSpPr>
          <p:nvPr>
            <p:ph type="title"/>
          </p:nvPr>
        </p:nvSpPr>
        <p:spPr>
          <a:prstGeom prst="rect">
            <a:avLst/>
          </a:prstGeom>
        </p:spPr>
        <p:txBody>
          <a:bodyPr/>
          <a:lstStyle>
            <a:lvl1pPr>
              <a:tabLst>
                <a:tab pos="952500" algn="l"/>
              </a:tabLst>
            </a:lvl1pPr>
          </a:lstStyle>
          <a:p>
            <a:r>
              <a:t>HGP Bioethics</a:t>
            </a:r>
          </a:p>
        </p:txBody>
      </p:sp>
      <p:sp>
        <p:nvSpPr>
          <p:cNvPr id="812" name="Shape 812"/>
          <p:cNvSpPr>
            <a:spLocks noGrp="1"/>
          </p:cNvSpPr>
          <p:nvPr>
            <p:ph type="body" sz="half" idx="1"/>
          </p:nvPr>
        </p:nvSpPr>
        <p:spPr>
          <a:xfrm>
            <a:off x="368300" y="1790700"/>
            <a:ext cx="6400721" cy="7543800"/>
          </a:xfrm>
          <a:prstGeom prst="rect">
            <a:avLst/>
          </a:prstGeom>
        </p:spPr>
        <p:txBody>
          <a:bodyPr/>
          <a:lstStyle/>
          <a:p>
            <a:pPr>
              <a:tabLst>
                <a:tab pos="1016000" algn="l"/>
              </a:tabLst>
            </a:pPr>
            <a:r>
              <a:t>Societal concerns arising from the HGP:</a:t>
            </a:r>
          </a:p>
          <a:p>
            <a:pPr lvl="1">
              <a:tabLst>
                <a:tab pos="1485900" algn="l"/>
              </a:tabLst>
            </a:pPr>
            <a:r>
              <a:t>Fairness in the use of genetic information by insurers, employers, courts, schools, adoption agencies, and the military, among others.</a:t>
            </a:r>
          </a:p>
          <a:p>
            <a:pPr lvl="2">
              <a:tabLst>
                <a:tab pos="1638300" algn="l"/>
              </a:tabLst>
            </a:pPr>
            <a:r>
              <a:t>Who should have access to personal genetic information, and how will it be used?</a:t>
            </a:r>
          </a:p>
          <a:p>
            <a:pPr lvl="1">
              <a:tabLst>
                <a:tab pos="1485900" algn="l"/>
              </a:tabLst>
            </a:pPr>
            <a:r>
              <a:t>Privacy and confidentiality of genetic information.</a:t>
            </a:r>
          </a:p>
          <a:p>
            <a:pPr lvl="2">
              <a:tabLst>
                <a:tab pos="1638300" algn="l"/>
              </a:tabLst>
            </a:pPr>
            <a:r>
              <a:t>Who owns and controls genetic information?</a:t>
            </a:r>
          </a:p>
          <a:p>
            <a:pPr lvl="1">
              <a:tabLst>
                <a:tab pos="1485900" algn="l"/>
              </a:tabLst>
            </a:pPr>
            <a:r>
              <a:t>Psychological impact and stigmatisation due to an individual's genetic differences.</a:t>
            </a:r>
          </a:p>
          <a:p>
            <a:pPr lvl="2">
              <a:tabLst>
                <a:tab pos="1638300" algn="l"/>
              </a:tabLst>
            </a:pPr>
            <a:r>
              <a:t>How does personal genetic information affect an individual and society's perceptions of that individual?</a:t>
            </a:r>
          </a:p>
          <a:p>
            <a:pPr lvl="2">
              <a:tabLst>
                <a:tab pos="1638300" algn="l"/>
              </a:tabLst>
            </a:pPr>
            <a:r>
              <a:t>How does genomic information affect members of minority communities?</a:t>
            </a:r>
          </a:p>
        </p:txBody>
      </p:sp>
      <p:sp>
        <p:nvSpPr>
          <p:cNvPr id="813" name="Shape 813"/>
          <p:cNvSpPr/>
          <p:nvPr/>
        </p:nvSpPr>
        <p:spPr>
          <a:xfrm>
            <a:off x="317500" y="9423400"/>
            <a:ext cx="5511800" cy="177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400"/>
              </a:lnSpc>
              <a:tabLst>
                <a:tab pos="520700" algn="l"/>
              </a:tabLst>
              <a:defRPr sz="1200">
                <a:solidFill>
                  <a:srgbClr val="000000"/>
                </a:solidFill>
              </a:defRPr>
            </a:pPr>
            <a:r>
              <a:rPr b="1">
                <a:hlinkClick r:id="rId2"/>
              </a:rPr>
              <a:t>Source:  </a:t>
            </a:r>
            <a:r>
              <a:rPr>
                <a:hlinkClick r:id="rId2"/>
              </a:rPr>
              <a:t>http://www.ornl.gov/sci/techresources/Human_Genome/elsi/elsi.shtml</a:t>
            </a:r>
          </a:p>
        </p:txBody>
      </p:sp>
      <p:pic>
        <p:nvPicPr>
          <p:cNvPr id="814" name="AdobeStock_55853468 adoption approved small.jpg"/>
          <p:cNvPicPr>
            <a:picLocks noChangeAspect="1"/>
          </p:cNvPicPr>
          <p:nvPr/>
        </p:nvPicPr>
        <p:blipFill>
          <a:blip r:embed="rId3">
            <a:extLst/>
          </a:blip>
          <a:stretch>
            <a:fillRect/>
          </a:stretch>
        </p:blipFill>
        <p:spPr>
          <a:xfrm>
            <a:off x="7264400" y="3671416"/>
            <a:ext cx="5690417" cy="3782368"/>
          </a:xfrm>
          <a:prstGeom prst="rect">
            <a:avLst/>
          </a:prstGeom>
          <a:ln w="25400">
            <a:solidFill>
              <a:srgbClr val="FFFFFF"/>
            </a:solidFill>
            <a:miter lim="400000"/>
          </a:ln>
        </p:spPr>
      </p:pic>
      <p:pic>
        <p:nvPicPr>
          <p:cNvPr id="815" name="AdobeStock_104278045 contract small.jpg"/>
          <p:cNvPicPr>
            <a:picLocks noChangeAspect="1"/>
          </p:cNvPicPr>
          <p:nvPr/>
        </p:nvPicPr>
        <p:blipFill>
          <a:blip r:embed="rId4">
            <a:extLst/>
          </a:blip>
          <a:stretch>
            <a:fillRect/>
          </a:stretch>
        </p:blipFill>
        <p:spPr>
          <a:xfrm>
            <a:off x="7269479" y="409779"/>
            <a:ext cx="5680257" cy="3193642"/>
          </a:xfrm>
          <a:prstGeom prst="rect">
            <a:avLst/>
          </a:prstGeom>
          <a:ln w="25400">
            <a:solidFill>
              <a:srgbClr val="FFFFFF"/>
            </a:solidFill>
            <a:miter lim="400000"/>
          </a:ln>
        </p:spPr>
      </p:pic>
      <p:pic>
        <p:nvPicPr>
          <p:cNvPr id="816" name="Soldier iStock 1230175Small.png"/>
          <p:cNvPicPr>
            <a:picLocks noChangeAspect="1"/>
          </p:cNvPicPr>
          <p:nvPr/>
        </p:nvPicPr>
        <p:blipFill>
          <a:blip r:embed="rId5">
            <a:extLst/>
          </a:blip>
          <a:stretch>
            <a:fillRect/>
          </a:stretch>
        </p:blipFill>
        <p:spPr>
          <a:xfrm>
            <a:off x="10091419" y="4461196"/>
            <a:ext cx="3302001" cy="5274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1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1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1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1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2" nodeType="clickEffect">
                                  <p:stCondLst>
                                    <p:cond delay="0"/>
                                  </p:stCondLst>
                                  <p:iterate>
                                    <p:tmAbs val="0"/>
                                  </p:iterate>
                                  <p:childTnLst>
                                    <p:set>
                                      <p:cBhvr>
                                        <p:cTn id="40" fill="hold"/>
                                        <p:tgtEl>
                                          <p:spTgt spid="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 grpId="1" build="p" bldLvl="5" animBg="1" advAuto="0"/>
      <p:bldP spid="813" grpId="2"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8" name="pregnant 2 CA.jpg"/>
          <p:cNvPicPr>
            <a:picLocks noChangeAspect="1"/>
          </p:cNvPicPr>
          <p:nvPr/>
        </p:nvPicPr>
        <p:blipFill>
          <a:blip r:embed="rId2">
            <a:extLst/>
          </a:blip>
          <a:stretch>
            <a:fillRect/>
          </a:stretch>
        </p:blipFill>
        <p:spPr>
          <a:xfrm>
            <a:off x="6702035" y="-85051"/>
            <a:ext cx="6632925" cy="9955609"/>
          </a:xfrm>
          <a:prstGeom prst="rect">
            <a:avLst/>
          </a:prstGeom>
          <a:ln w="25400">
            <a:solidFill>
              <a:srgbClr val="FFFFFF"/>
            </a:solidFill>
            <a:miter lim="400000"/>
          </a:ln>
        </p:spPr>
      </p:pic>
      <p:sp>
        <p:nvSpPr>
          <p:cNvPr id="819" name="Shape 819"/>
          <p:cNvSpPr>
            <a:spLocks noGrp="1"/>
          </p:cNvSpPr>
          <p:nvPr>
            <p:ph type="title"/>
          </p:nvPr>
        </p:nvSpPr>
        <p:spPr>
          <a:prstGeom prst="rect">
            <a:avLst/>
          </a:prstGeom>
        </p:spPr>
        <p:txBody>
          <a:bodyPr/>
          <a:lstStyle>
            <a:lvl1pPr>
              <a:tabLst>
                <a:tab pos="952500" algn="l"/>
              </a:tabLst>
            </a:lvl1pPr>
          </a:lstStyle>
          <a:p>
            <a:r>
              <a:t>HGP Bioethics</a:t>
            </a:r>
          </a:p>
        </p:txBody>
      </p:sp>
      <p:sp>
        <p:nvSpPr>
          <p:cNvPr id="820" name="Shape 820"/>
          <p:cNvSpPr>
            <a:spLocks noGrp="1"/>
          </p:cNvSpPr>
          <p:nvPr>
            <p:ph type="body" sz="half" idx="1"/>
          </p:nvPr>
        </p:nvSpPr>
        <p:spPr>
          <a:xfrm>
            <a:off x="368300" y="1790700"/>
            <a:ext cx="5812552" cy="4492824"/>
          </a:xfrm>
          <a:prstGeom prst="rect">
            <a:avLst/>
          </a:prstGeom>
        </p:spPr>
        <p:txBody>
          <a:bodyPr/>
          <a:lstStyle/>
          <a:p>
            <a:pPr>
              <a:tabLst>
                <a:tab pos="1016000" algn="l"/>
              </a:tabLst>
            </a:pPr>
            <a:r>
              <a:t>Societal concerns arising from the HGP:</a:t>
            </a:r>
          </a:p>
          <a:p>
            <a:pPr lvl="1">
              <a:tabLst>
                <a:tab pos="1485900" algn="l"/>
              </a:tabLst>
            </a:pPr>
            <a:r>
              <a:t>Reproductive issues including adequate informed consent for complex and potentially controversial procedures, use of genetic information in reproductive decision making, and reproductive rights.</a:t>
            </a:r>
          </a:p>
          <a:p>
            <a:pPr lvl="2">
              <a:tabLst>
                <a:tab pos="1638300" algn="l"/>
              </a:tabLst>
            </a:pPr>
            <a:r>
              <a:t>Do healthcare personnel properly counsel parents about the risks and limitations of genetic technology?</a:t>
            </a:r>
          </a:p>
          <a:p>
            <a:pPr lvl="2">
              <a:tabLst>
                <a:tab pos="1638300" algn="l"/>
              </a:tabLst>
            </a:pPr>
            <a:r>
              <a:t>How reliable and useful is fetal genetic testing?</a:t>
            </a:r>
          </a:p>
          <a:p>
            <a:pPr lvl="2">
              <a:tabLst>
                <a:tab pos="1638300" algn="l"/>
              </a:tabLst>
            </a:pPr>
            <a:r>
              <a:t>What are the larger societal issues raised by new reproductive technologies?</a:t>
            </a:r>
          </a:p>
        </p:txBody>
      </p:sp>
      <p:sp>
        <p:nvSpPr>
          <p:cNvPr id="821" name="Shape 821"/>
          <p:cNvSpPr/>
          <p:nvPr/>
        </p:nvSpPr>
        <p:spPr>
          <a:xfrm>
            <a:off x="7327900" y="9423400"/>
            <a:ext cx="5511800" cy="177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400"/>
              </a:lnSpc>
              <a:tabLst>
                <a:tab pos="520700" algn="l"/>
              </a:tabLst>
              <a:defRPr sz="1200">
                <a:solidFill>
                  <a:srgbClr val="000000"/>
                </a:solidFill>
              </a:defRPr>
            </a:pPr>
            <a:r>
              <a:rPr b="1">
                <a:hlinkClick r:id="rId3"/>
              </a:rPr>
              <a:t>Source:  </a:t>
            </a:r>
            <a:r>
              <a:rPr>
                <a:hlinkClick r:id="rId3"/>
              </a:rPr>
              <a:t>http://www.ornl.gov/sci/techresources/Human_Genome/elsi/elsi.shtml</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2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2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1" build="p" bldLvl="5"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3" name="Doctors iStock 1355472 Small.png"/>
          <p:cNvPicPr>
            <a:picLocks noChangeAspect="1"/>
          </p:cNvPicPr>
          <p:nvPr/>
        </p:nvPicPr>
        <p:blipFill>
          <a:blip r:embed="rId2">
            <a:extLst/>
          </a:blip>
          <a:stretch>
            <a:fillRect/>
          </a:stretch>
        </p:blipFill>
        <p:spPr>
          <a:xfrm>
            <a:off x="7515859" y="2202179"/>
            <a:ext cx="5702301" cy="7556501"/>
          </a:xfrm>
          <a:prstGeom prst="rect">
            <a:avLst/>
          </a:prstGeom>
          <a:ln w="12700">
            <a:miter lim="400000"/>
          </a:ln>
        </p:spPr>
      </p:pic>
      <p:sp>
        <p:nvSpPr>
          <p:cNvPr id="824" name="Shape 824"/>
          <p:cNvSpPr>
            <a:spLocks noGrp="1"/>
          </p:cNvSpPr>
          <p:nvPr>
            <p:ph type="title"/>
          </p:nvPr>
        </p:nvSpPr>
        <p:spPr>
          <a:prstGeom prst="rect">
            <a:avLst/>
          </a:prstGeom>
        </p:spPr>
        <p:txBody>
          <a:bodyPr anchor="b"/>
          <a:lstStyle>
            <a:lvl1pPr>
              <a:tabLst>
                <a:tab pos="952500" algn="l"/>
              </a:tabLst>
            </a:lvl1pPr>
          </a:lstStyle>
          <a:p>
            <a:r>
              <a:t>HGP Bioethics</a:t>
            </a:r>
          </a:p>
        </p:txBody>
      </p:sp>
      <p:sp>
        <p:nvSpPr>
          <p:cNvPr id="825" name="Shape 825"/>
          <p:cNvSpPr>
            <a:spLocks noGrp="1"/>
          </p:cNvSpPr>
          <p:nvPr>
            <p:ph type="body" sz="half" idx="1"/>
          </p:nvPr>
        </p:nvSpPr>
        <p:spPr>
          <a:prstGeom prst="rect">
            <a:avLst/>
          </a:prstGeom>
        </p:spPr>
        <p:txBody>
          <a:bodyPr/>
          <a:lstStyle/>
          <a:p>
            <a:pPr>
              <a:tabLst>
                <a:tab pos="1016000" algn="l"/>
              </a:tabLst>
            </a:pPr>
            <a:r>
              <a:t>Societal concerns arising from the HGP:</a:t>
            </a:r>
          </a:p>
          <a:p>
            <a:pPr lvl="1">
              <a:tabLst>
                <a:tab pos="1485900" algn="l"/>
              </a:tabLst>
            </a:pPr>
            <a:r>
              <a:t>Clinical issues including the education of doctors and other health service providers, patients, and the general public in genetic capabilities, scientific limitations, and </a:t>
            </a:r>
            <a:br/>
            <a:r>
              <a:t>social risks.</a:t>
            </a:r>
          </a:p>
          <a:p>
            <a:pPr lvl="1">
              <a:tabLst>
                <a:tab pos="1485900" algn="l"/>
              </a:tabLst>
            </a:pPr>
            <a:r>
              <a:t>Implementation of standards and </a:t>
            </a:r>
            <a:br/>
            <a:r>
              <a:t>quality-control measures in testing procedures.</a:t>
            </a:r>
          </a:p>
          <a:p>
            <a:pPr lvl="2">
              <a:tabLst>
                <a:tab pos="1638300" algn="l"/>
              </a:tabLst>
            </a:pPr>
            <a:r>
              <a:t>How will genetic tests be evaluated and </a:t>
            </a:r>
            <a:br/>
            <a:r>
              <a:t>regulated for accuracy, reliability, and utility?</a:t>
            </a:r>
          </a:p>
          <a:p>
            <a:pPr lvl="2">
              <a:tabLst>
                <a:tab pos="1638300" algn="l"/>
              </a:tabLst>
            </a:pPr>
            <a:r>
              <a:t>How do we prepare healthcare </a:t>
            </a:r>
            <a:br/>
            <a:r>
              <a:t>professionals for the new genetics?</a:t>
            </a:r>
          </a:p>
          <a:p>
            <a:pPr lvl="2">
              <a:tabLst>
                <a:tab pos="1638300" algn="l"/>
              </a:tabLst>
            </a:pPr>
            <a:r>
              <a:t>How do we prepare the public to make </a:t>
            </a:r>
            <a:br/>
            <a:r>
              <a:t>informed choices?</a:t>
            </a:r>
          </a:p>
          <a:p>
            <a:pPr lvl="2">
              <a:tabLst>
                <a:tab pos="1638300" algn="l"/>
              </a:tabLst>
            </a:pPr>
            <a:r>
              <a:t>How do we as a society balance current </a:t>
            </a:r>
            <a:br/>
            <a:r>
              <a:t>scientific limitations and social risk with </a:t>
            </a:r>
            <a:br/>
            <a:r>
              <a:t>long-term benefits?</a:t>
            </a:r>
          </a:p>
        </p:txBody>
      </p:sp>
      <p:sp>
        <p:nvSpPr>
          <p:cNvPr id="826" name="Shape 826"/>
          <p:cNvSpPr/>
          <p:nvPr/>
        </p:nvSpPr>
        <p:spPr>
          <a:xfrm>
            <a:off x="825500" y="9423400"/>
            <a:ext cx="5511800" cy="177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400"/>
              </a:lnSpc>
              <a:tabLst>
                <a:tab pos="520700" algn="l"/>
              </a:tabLst>
              <a:defRPr sz="1200">
                <a:solidFill>
                  <a:srgbClr val="000000"/>
                </a:solidFill>
              </a:defRPr>
            </a:pPr>
            <a:r>
              <a:rPr b="1">
                <a:hlinkClick r:id="rId3"/>
              </a:rPr>
              <a:t>Source:  </a:t>
            </a:r>
            <a:r>
              <a:rPr>
                <a:hlinkClick r:id="rId3"/>
              </a:rPr>
              <a:t>http://www.ornl.gov/sci/techresources/Human_Genome/elsi/elsi.shtml</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2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2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 grpId="1"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p:cNvSpPr>
          <p:nvPr>
            <p:ph type="title"/>
          </p:nvPr>
        </p:nvSpPr>
        <p:spPr>
          <a:prstGeom prst="rect">
            <a:avLst/>
          </a:prstGeom>
        </p:spPr>
        <p:txBody>
          <a:bodyPr/>
          <a:lstStyle>
            <a:lvl1pPr>
              <a:tabLst>
                <a:tab pos="952500" algn="l"/>
              </a:tabLst>
            </a:lvl1pPr>
          </a:lstStyle>
          <a:p>
            <a:r>
              <a:t>Producing GMOs</a:t>
            </a:r>
          </a:p>
        </p:txBody>
      </p:sp>
      <p:sp>
        <p:nvSpPr>
          <p:cNvPr id="83" name="Shape 83"/>
          <p:cNvSpPr>
            <a:spLocks noGrp="1"/>
          </p:cNvSpPr>
          <p:nvPr>
            <p:ph type="body" sz="quarter" idx="1"/>
          </p:nvPr>
        </p:nvSpPr>
        <p:spPr>
          <a:xfrm>
            <a:off x="368300" y="1790700"/>
            <a:ext cx="7727752" cy="800974"/>
          </a:xfrm>
          <a:prstGeom prst="rect">
            <a:avLst/>
          </a:prstGeom>
        </p:spPr>
        <p:txBody>
          <a:bodyPr/>
          <a:lstStyle/>
          <a:p>
            <a:pPr marL="381000" indent="-381000">
              <a:tabLst>
                <a:tab pos="1016000" algn="l"/>
              </a:tabLst>
            </a:pPr>
            <a:r>
              <a:rPr b="1"/>
              <a:t>Genetically modified organisms (GMOs)</a:t>
            </a:r>
            <a:r>
              <a:t> may be created by modifying their DNA in one of three ways:</a:t>
            </a:r>
          </a:p>
        </p:txBody>
      </p:sp>
      <p:grpSp>
        <p:nvGrpSpPr>
          <p:cNvPr id="88" name="Group 88"/>
          <p:cNvGrpSpPr/>
          <p:nvPr/>
        </p:nvGrpSpPr>
        <p:grpSpPr>
          <a:xfrm>
            <a:off x="1911805" y="1956473"/>
            <a:ext cx="9502114" cy="2567236"/>
            <a:chOff x="0" y="0"/>
            <a:chExt cx="9502113" cy="2567234"/>
          </a:xfrm>
        </p:grpSpPr>
        <p:pic>
          <p:nvPicPr>
            <p:cNvPr id="84" name="GMOs OHT 2.png"/>
            <p:cNvPicPr>
              <a:picLocks noChangeAspect="1"/>
            </p:cNvPicPr>
            <p:nvPr/>
          </p:nvPicPr>
          <p:blipFill>
            <a:blip r:embed="rId2">
              <a:extLst/>
            </a:blip>
            <a:srcRect/>
            <a:stretch>
              <a:fillRect/>
            </a:stretch>
          </p:blipFill>
          <p:spPr>
            <a:xfrm>
              <a:off x="6108562" y="0"/>
              <a:ext cx="3393552" cy="2210516"/>
            </a:xfrm>
            <a:prstGeom prst="rect">
              <a:avLst/>
            </a:prstGeom>
            <a:ln w="12700" cap="flat">
              <a:noFill/>
              <a:miter lim="400000"/>
            </a:ln>
            <a:effectLst/>
          </p:spPr>
        </p:pic>
        <p:grpSp>
          <p:nvGrpSpPr>
            <p:cNvPr id="87" name="Group 87"/>
            <p:cNvGrpSpPr/>
            <p:nvPr/>
          </p:nvGrpSpPr>
          <p:grpSpPr>
            <a:xfrm>
              <a:off x="0" y="989478"/>
              <a:ext cx="9461232" cy="1577757"/>
              <a:chOff x="0" y="1032819"/>
              <a:chExt cx="9461231" cy="1577756"/>
            </a:xfrm>
          </p:grpSpPr>
          <p:sp>
            <p:nvSpPr>
              <p:cNvPr id="85" name="Shape 85"/>
              <p:cNvSpPr/>
              <p:nvPr/>
            </p:nvSpPr>
            <p:spPr>
              <a:xfrm>
                <a:off x="0" y="1032819"/>
                <a:ext cx="5346700" cy="15777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3100"/>
                  </a:lnSpc>
                  <a:tabLst>
                    <a:tab pos="520700" algn="l"/>
                  </a:tabLst>
                  <a:defRPr sz="2400" b="1"/>
                </a:pPr>
                <a:r>
                  <a:t>Adding a foreign gene</a:t>
                </a:r>
                <a:endParaRPr>
                  <a:solidFill>
                    <a:srgbClr val="000000"/>
                  </a:solidFill>
                </a:endParaRPr>
              </a:p>
              <a:p>
                <a:pP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A foreign gene is added from another species.  This will enable the GMO to express the trait encoded by the new gene. Organisms genetically altered in this way are referred to as transgenic.</a:t>
                </a:r>
              </a:p>
            </p:txBody>
          </p:sp>
          <p:sp>
            <p:nvSpPr>
              <p:cNvPr id="86" name="Shape 86"/>
              <p:cNvSpPr/>
              <p:nvPr/>
            </p:nvSpPr>
            <p:spPr>
              <a:xfrm>
                <a:off x="8215932" y="1416088"/>
                <a:ext cx="1245300" cy="276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Host DNA</a:t>
                </a:r>
              </a:p>
            </p:txBody>
          </p:sp>
        </p:grpSp>
      </p:grpSp>
      <p:grpSp>
        <p:nvGrpSpPr>
          <p:cNvPr id="93" name="Group 93"/>
          <p:cNvGrpSpPr/>
          <p:nvPr/>
        </p:nvGrpSpPr>
        <p:grpSpPr>
          <a:xfrm>
            <a:off x="1905000" y="7782735"/>
            <a:ext cx="9647883" cy="1577758"/>
            <a:chOff x="0" y="0"/>
            <a:chExt cx="9647882" cy="1577756"/>
          </a:xfrm>
        </p:grpSpPr>
        <p:pic>
          <p:nvPicPr>
            <p:cNvPr id="89" name="GMOs OHT 4.png"/>
            <p:cNvPicPr>
              <a:picLocks noChangeAspect="1"/>
            </p:cNvPicPr>
            <p:nvPr/>
          </p:nvPicPr>
          <p:blipFill>
            <a:blip r:embed="rId3">
              <a:extLst/>
            </a:blip>
            <a:stretch>
              <a:fillRect/>
            </a:stretch>
          </p:blipFill>
          <p:spPr>
            <a:xfrm>
              <a:off x="6109930" y="371795"/>
              <a:ext cx="3491067" cy="982763"/>
            </a:xfrm>
            <a:prstGeom prst="rect">
              <a:avLst/>
            </a:prstGeom>
            <a:ln w="12700" cap="flat">
              <a:noFill/>
              <a:miter lim="400000"/>
            </a:ln>
            <a:effectLst/>
          </p:spPr>
        </p:pic>
        <p:grpSp>
          <p:nvGrpSpPr>
            <p:cNvPr id="92" name="Group 92"/>
            <p:cNvGrpSpPr/>
            <p:nvPr/>
          </p:nvGrpSpPr>
          <p:grpSpPr>
            <a:xfrm>
              <a:off x="0" y="0"/>
              <a:ext cx="9647883" cy="1577757"/>
              <a:chOff x="0" y="0"/>
              <a:chExt cx="9647882" cy="1577756"/>
            </a:xfrm>
          </p:grpSpPr>
          <p:sp>
            <p:nvSpPr>
              <p:cNvPr id="90" name="Shape 90"/>
              <p:cNvSpPr/>
              <p:nvPr/>
            </p:nvSpPr>
            <p:spPr>
              <a:xfrm>
                <a:off x="0" y="0"/>
                <a:ext cx="4978400" cy="15777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3100"/>
                  </a:lnSpc>
                  <a:tabLst>
                    <a:tab pos="520700" algn="l"/>
                  </a:tabLst>
                  <a:defRPr sz="2400">
                    <a:latin typeface="Hoefler Text"/>
                    <a:ea typeface="Hoefler Text"/>
                    <a:cs typeface="Hoefler Text"/>
                    <a:sym typeface="Hoefler Text"/>
                  </a:defRPr>
                </a:pPr>
                <a:r>
                  <a:rPr b="1">
                    <a:latin typeface="+mn-lt"/>
                    <a:ea typeface="+mn-ea"/>
                    <a:cs typeface="+mn-cs"/>
                    <a:sym typeface="Arial"/>
                  </a:rPr>
                  <a:t>Delete or ‘turn off’ a gene</a:t>
                </a:r>
                <a:endParaRPr b="1">
                  <a:solidFill>
                    <a:srgbClr val="000000"/>
                  </a:solidFill>
                  <a:latin typeface="+mn-lt"/>
                  <a:ea typeface="+mn-ea"/>
                  <a:cs typeface="+mn-cs"/>
                  <a:sym typeface="Arial"/>
                </a:endParaRPr>
              </a:p>
              <a:p>
                <a:pP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An existing gene may be deleted or deactivated (switched off) to prevent the expression of a trait (e.g. the deactivation of the ripening gene in tomatoes produced the Flavr-Savr tomato).</a:t>
                </a:r>
              </a:p>
            </p:txBody>
          </p:sp>
          <p:sp>
            <p:nvSpPr>
              <p:cNvPr id="91" name="Shape 91"/>
              <p:cNvSpPr/>
              <p:nvPr/>
            </p:nvSpPr>
            <p:spPr>
              <a:xfrm>
                <a:off x="8402583" y="157606"/>
                <a:ext cx="1245300" cy="276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Host DNA</a:t>
                </a:r>
              </a:p>
            </p:txBody>
          </p:sp>
        </p:grpSp>
      </p:grpSp>
      <p:grpSp>
        <p:nvGrpSpPr>
          <p:cNvPr id="101" name="Group 101"/>
          <p:cNvGrpSpPr/>
          <p:nvPr/>
        </p:nvGrpSpPr>
        <p:grpSpPr>
          <a:xfrm>
            <a:off x="1906134" y="5120645"/>
            <a:ext cx="9503649" cy="2010478"/>
            <a:chOff x="0" y="0"/>
            <a:chExt cx="9503647" cy="2010476"/>
          </a:xfrm>
        </p:grpSpPr>
        <p:pic>
          <p:nvPicPr>
            <p:cNvPr id="94" name="GMOs OHT 3.png"/>
            <p:cNvPicPr>
              <a:picLocks noChangeAspect="1"/>
            </p:cNvPicPr>
            <p:nvPr/>
          </p:nvPicPr>
          <p:blipFill>
            <a:blip r:embed="rId4">
              <a:extLst/>
            </a:blip>
            <a:stretch>
              <a:fillRect/>
            </a:stretch>
          </p:blipFill>
          <p:spPr>
            <a:xfrm>
              <a:off x="6123043" y="867523"/>
              <a:ext cx="3380605" cy="502633"/>
            </a:xfrm>
            <a:prstGeom prst="rect">
              <a:avLst/>
            </a:prstGeom>
            <a:ln w="12700" cap="flat">
              <a:noFill/>
              <a:miter lim="400000"/>
            </a:ln>
            <a:effectLst/>
          </p:spPr>
        </p:pic>
        <p:grpSp>
          <p:nvGrpSpPr>
            <p:cNvPr id="100" name="Group 100"/>
            <p:cNvGrpSpPr/>
            <p:nvPr/>
          </p:nvGrpSpPr>
          <p:grpSpPr>
            <a:xfrm>
              <a:off x="0" y="0"/>
              <a:ext cx="9466903" cy="2010477"/>
              <a:chOff x="0" y="0"/>
              <a:chExt cx="9466902" cy="2010476"/>
            </a:xfrm>
          </p:grpSpPr>
          <p:sp>
            <p:nvSpPr>
              <p:cNvPr id="95" name="Shape 95"/>
              <p:cNvSpPr/>
              <p:nvPr/>
            </p:nvSpPr>
            <p:spPr>
              <a:xfrm>
                <a:off x="0" y="54676"/>
                <a:ext cx="5511800" cy="195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3100"/>
                  </a:lnSpc>
                  <a:tabLst>
                    <a:tab pos="520700" algn="l"/>
                  </a:tabLst>
                  <a:defRPr sz="2400">
                    <a:latin typeface="Hoefler Text"/>
                    <a:ea typeface="Hoefler Text"/>
                    <a:cs typeface="Hoefler Text"/>
                    <a:sym typeface="Hoefler Text"/>
                  </a:defRPr>
                </a:pPr>
                <a:r>
                  <a:rPr b="1">
                    <a:latin typeface="+mn-lt"/>
                    <a:ea typeface="+mn-ea"/>
                    <a:cs typeface="+mn-cs"/>
                    <a:sym typeface="Arial"/>
                  </a:rPr>
                  <a:t>Alter an existing gene </a:t>
                </a:r>
                <a:endParaRPr b="1">
                  <a:solidFill>
                    <a:srgbClr val="000000"/>
                  </a:solidFill>
                  <a:latin typeface="+mn-lt"/>
                  <a:ea typeface="+mn-ea"/>
                  <a:cs typeface="+mn-cs"/>
                  <a:sym typeface="Arial"/>
                </a:endParaRPr>
              </a:p>
              <a:p>
                <a:pPr>
                  <a:lnSpc>
                    <a:spcPts val="2400"/>
                  </a:lnSpc>
                  <a:tabLst>
                    <a:tab pos="520700" algn="l"/>
                  </a:tabLst>
                  <a:defRPr sz="2800">
                    <a:solidFill>
                      <a:srgbClr val="483F36"/>
                    </a:solidFill>
                    <a:latin typeface="Hoefler Text"/>
                    <a:ea typeface="Hoefler Text"/>
                    <a:cs typeface="Hoefler Text"/>
                    <a:sym typeface="Hoefler Text"/>
                  </a:defRPr>
                </a:pPr>
                <a:r>
                  <a:rPr sz="1800">
                    <a:solidFill>
                      <a:srgbClr val="000000"/>
                    </a:solidFill>
                    <a:latin typeface="+mn-lt"/>
                    <a:ea typeface="+mn-ea"/>
                    <a:cs typeface="+mn-cs"/>
                    <a:sym typeface="Arial"/>
                  </a:rPr>
                  <a:t>An existing gene may be altered to make it express at a higher level (e.g. growth hormone) or in a different way (in tissue that would not normally express it). The technique may  provide a way to fix a malfunctioning gene.</a:t>
                </a:r>
              </a:p>
            </p:txBody>
          </p:sp>
          <p:grpSp>
            <p:nvGrpSpPr>
              <p:cNvPr id="99" name="Group 99"/>
              <p:cNvGrpSpPr/>
              <p:nvPr/>
            </p:nvGrpSpPr>
            <p:grpSpPr>
              <a:xfrm>
                <a:off x="6711623" y="0"/>
                <a:ext cx="2755280" cy="1025856"/>
                <a:chOff x="648165" y="0"/>
                <a:chExt cx="2755279" cy="1025855"/>
              </a:xfrm>
            </p:grpSpPr>
            <p:sp>
              <p:nvSpPr>
                <p:cNvPr id="96" name="Shape 96"/>
                <p:cNvSpPr/>
                <p:nvPr/>
              </p:nvSpPr>
              <p:spPr>
                <a:xfrm>
                  <a:off x="648165" y="0"/>
                  <a:ext cx="2273301"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Existing gene altered</a:t>
                  </a:r>
                </a:p>
              </p:txBody>
            </p:sp>
            <p:sp>
              <p:nvSpPr>
                <p:cNvPr id="97" name="Shape 97"/>
                <p:cNvSpPr/>
                <p:nvPr/>
              </p:nvSpPr>
              <p:spPr>
                <a:xfrm>
                  <a:off x="2158145" y="481706"/>
                  <a:ext cx="1245300" cy="276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Host DNA</a:t>
                  </a:r>
                </a:p>
              </p:txBody>
            </p:sp>
            <p:sp>
              <p:nvSpPr>
                <p:cNvPr id="98" name="Shape 98"/>
                <p:cNvSpPr/>
                <p:nvPr/>
              </p:nvSpPr>
              <p:spPr>
                <a:xfrm flipV="1">
                  <a:off x="1778875" y="340353"/>
                  <a:ext cx="1" cy="685503"/>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1" animBg="1" advAuto="0"/>
      <p:bldP spid="88" grpId="2" animBg="1" advAuto="0"/>
      <p:bldP spid="93" grpId="4" animBg="1" advAuto="0"/>
      <p:bldP spid="101" grpId="3"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Shape 828"/>
          <p:cNvSpPr>
            <a:spLocks noGrp="1"/>
          </p:cNvSpPr>
          <p:nvPr>
            <p:ph type="title"/>
          </p:nvPr>
        </p:nvSpPr>
        <p:spPr>
          <a:prstGeom prst="rect">
            <a:avLst/>
          </a:prstGeom>
        </p:spPr>
        <p:txBody>
          <a:bodyPr anchor="b"/>
          <a:lstStyle>
            <a:lvl1pPr>
              <a:tabLst>
                <a:tab pos="952500" algn="l"/>
              </a:tabLst>
            </a:lvl1pPr>
          </a:lstStyle>
          <a:p>
            <a:r>
              <a:t>HGP Bioethics</a:t>
            </a:r>
          </a:p>
        </p:txBody>
      </p:sp>
      <p:sp>
        <p:nvSpPr>
          <p:cNvPr id="829" name="Shape 829"/>
          <p:cNvSpPr>
            <a:spLocks noGrp="1"/>
          </p:cNvSpPr>
          <p:nvPr>
            <p:ph type="body" sz="half" idx="1"/>
          </p:nvPr>
        </p:nvSpPr>
        <p:spPr>
          <a:prstGeom prst="rect">
            <a:avLst/>
          </a:prstGeom>
        </p:spPr>
        <p:txBody>
          <a:bodyPr/>
          <a:lstStyle/>
          <a:p>
            <a:pPr>
              <a:tabLst>
                <a:tab pos="1016000" algn="l"/>
              </a:tabLst>
            </a:pPr>
            <a:r>
              <a:t>Societal concerns arising from the HGP:</a:t>
            </a:r>
          </a:p>
          <a:p>
            <a:pPr lvl="1">
              <a:tabLst>
                <a:tab pos="1485900" algn="l"/>
              </a:tabLst>
            </a:pPr>
            <a:r>
              <a:t>Uncertainties associated with gene tests for susceptibilities and complex conditions (e.g. heart disease) linked to multiple genes and gene-environment interactions.</a:t>
            </a:r>
          </a:p>
          <a:p>
            <a:pPr lvl="2">
              <a:tabLst>
                <a:tab pos="1638300" algn="l"/>
              </a:tabLst>
            </a:pPr>
            <a:r>
              <a:t>Should testing be performed when no treatment is available?</a:t>
            </a:r>
          </a:p>
          <a:p>
            <a:pPr lvl="2">
              <a:tabLst>
                <a:tab pos="1638300" algn="l"/>
              </a:tabLst>
            </a:pPr>
            <a:r>
              <a:t>Should parents have the right to have their minor children tested for adult-onset diseases?</a:t>
            </a:r>
          </a:p>
          <a:p>
            <a:pPr lvl="2">
              <a:tabLst>
                <a:tab pos="1638300" algn="l"/>
              </a:tabLst>
            </a:pPr>
            <a:r>
              <a:t>Are genetic tests reliable and interpretable by the medical community?</a:t>
            </a:r>
          </a:p>
        </p:txBody>
      </p:sp>
      <p:sp>
        <p:nvSpPr>
          <p:cNvPr id="830" name="Shape 830"/>
          <p:cNvSpPr/>
          <p:nvPr/>
        </p:nvSpPr>
        <p:spPr>
          <a:xfrm>
            <a:off x="7327900" y="9423400"/>
            <a:ext cx="5511800" cy="177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400"/>
              </a:lnSpc>
              <a:tabLst>
                <a:tab pos="520700" algn="l"/>
              </a:tabLst>
              <a:defRPr sz="1200">
                <a:solidFill>
                  <a:srgbClr val="000000"/>
                </a:solidFill>
              </a:defRPr>
            </a:pPr>
            <a:r>
              <a:rPr b="1">
                <a:hlinkClick r:id="rId2"/>
              </a:rPr>
              <a:t>Source:  </a:t>
            </a:r>
            <a:r>
              <a:rPr>
                <a:hlinkClick r:id="rId2"/>
              </a:rPr>
              <a:t>http://www.ornl.gov/sci/techresources/Human_Genome/elsi/elsi.shtml</a:t>
            </a:r>
          </a:p>
        </p:txBody>
      </p:sp>
      <p:pic>
        <p:nvPicPr>
          <p:cNvPr id="831" name="Three generations.jpg"/>
          <p:cNvPicPr>
            <a:picLocks noChangeAspect="1"/>
          </p:cNvPicPr>
          <p:nvPr/>
        </p:nvPicPr>
        <p:blipFill>
          <a:blip r:embed="rId3">
            <a:extLst/>
          </a:blip>
          <a:stretch>
            <a:fillRect/>
          </a:stretch>
        </p:blipFill>
        <p:spPr>
          <a:xfrm>
            <a:off x="7929880" y="1607819"/>
            <a:ext cx="5080001" cy="6794501"/>
          </a:xfrm>
          <a:prstGeom prst="rect">
            <a:avLst/>
          </a:prstGeom>
          <a:ln w="25400">
            <a:solidFill>
              <a:srgbClr val="FFFFFF"/>
            </a:solidFill>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2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2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 grpId="1" build="p" bldLvl="5"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p:cNvSpPr>
          <p:nvPr>
            <p:ph type="title"/>
          </p:nvPr>
        </p:nvSpPr>
        <p:spPr>
          <a:prstGeom prst="rect">
            <a:avLst/>
          </a:prstGeom>
        </p:spPr>
        <p:txBody>
          <a:bodyPr/>
          <a:lstStyle>
            <a:lvl1pPr>
              <a:tabLst>
                <a:tab pos="952500" algn="l"/>
              </a:tabLst>
            </a:lvl1pPr>
          </a:lstStyle>
          <a:p>
            <a:r>
              <a:t>Preparing a Gene For Cloning</a:t>
            </a:r>
          </a:p>
        </p:txBody>
      </p:sp>
      <p:sp>
        <p:nvSpPr>
          <p:cNvPr id="834" name="Shape 834"/>
          <p:cNvSpPr>
            <a:spLocks noGrp="1"/>
          </p:cNvSpPr>
          <p:nvPr>
            <p:ph type="body" idx="1"/>
          </p:nvPr>
        </p:nvSpPr>
        <p:spPr>
          <a:xfrm>
            <a:off x="368300" y="1790700"/>
            <a:ext cx="11514416" cy="7543800"/>
          </a:xfrm>
          <a:prstGeom prst="rect">
            <a:avLst/>
          </a:prstGeom>
        </p:spPr>
        <p:txBody>
          <a:bodyPr/>
          <a:lstStyle/>
          <a:p>
            <a:pPr>
              <a:tabLst>
                <a:tab pos="1016000" algn="l"/>
              </a:tabLst>
            </a:pPr>
            <a:r>
              <a:t>One problem with cloning DNA directly from an organism’s cell is that it often contains long non-coding regions called </a:t>
            </a:r>
            <a:r>
              <a:rPr b="1">
                <a:solidFill>
                  <a:srgbClr val="006994"/>
                </a:solidFill>
              </a:rPr>
              <a:t>introns</a:t>
            </a:r>
            <a:r>
              <a:t>.</a:t>
            </a:r>
          </a:p>
          <a:p>
            <a:pPr>
              <a:tabLst>
                <a:tab pos="1016000" algn="l"/>
              </a:tabLst>
            </a:pPr>
            <a:r>
              <a:t>These introns can be of enormous length and cause problems when the gene as a whole is inserted into plasmids or viral DNA vectors for cloning:</a:t>
            </a:r>
          </a:p>
          <a:p>
            <a:pPr lvl="1">
              <a:tabLst>
                <a:tab pos="1485900" algn="l"/>
              </a:tabLst>
            </a:pPr>
            <a:r>
              <a:t>Plasmids tend to lose large inserts of foreign DNA.</a:t>
            </a:r>
          </a:p>
          <a:p>
            <a:pPr lvl="1">
              <a:tabLst>
                <a:tab pos="1485900" algn="l"/>
              </a:tabLst>
            </a:pPr>
            <a:r>
              <a:t>Viruses cannot fit the very long DNA into their protein coats (capsids).</a:t>
            </a:r>
          </a:p>
          <a:p>
            <a:pPr>
              <a:tabLst>
                <a:tab pos="1016000" algn="l"/>
              </a:tabLst>
            </a:pPr>
            <a:r>
              <a:t>To avoid these problems, it is possible to make an artificial gene that lacks introns.</a:t>
            </a:r>
          </a:p>
          <a:p>
            <a:pPr>
              <a:tabLst>
                <a:tab pos="1016000" algn="l"/>
              </a:tabLst>
            </a:pPr>
            <a:r>
              <a:t>This is possible by using an enzyme called </a:t>
            </a:r>
            <a:r>
              <a:rPr b="1">
                <a:solidFill>
                  <a:srgbClr val="006994"/>
                </a:solidFill>
              </a:rPr>
              <a:t>reverse transcriptase </a:t>
            </a:r>
            <a:r>
              <a:t>which is able to reverse the process of transcription by making DNA molecules out of their </a:t>
            </a:r>
            <a:br/>
            <a:r>
              <a:t>mRNA products.</a:t>
            </a:r>
          </a:p>
          <a:p>
            <a:pPr>
              <a:tabLst>
                <a:tab pos="1016000" algn="l"/>
              </a:tabLst>
            </a:pPr>
            <a:r>
              <a:t>The important feature of this process is that mRNA has already had the introns removed. By using mRNA as the template to recreate the gene, the DNA will also lack the troublesome intron regions.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3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3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3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3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1" build="p" bldLvl="5"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Shape 836"/>
          <p:cNvSpPr>
            <a:spLocks noGrp="1"/>
          </p:cNvSpPr>
          <p:nvPr>
            <p:ph type="title"/>
          </p:nvPr>
        </p:nvSpPr>
        <p:spPr>
          <a:xfrm>
            <a:off x="365759" y="226059"/>
            <a:ext cx="12192001" cy="1054101"/>
          </a:xfrm>
          <a:prstGeom prst="rect">
            <a:avLst/>
          </a:prstGeom>
        </p:spPr>
        <p:txBody>
          <a:bodyPr anchor="b"/>
          <a:lstStyle>
            <a:lvl1pPr>
              <a:tabLst>
                <a:tab pos="952500" algn="l"/>
              </a:tabLst>
            </a:lvl1pPr>
          </a:lstStyle>
          <a:p>
            <a:r>
              <a:t>Producing an Artificial Gene</a:t>
            </a:r>
          </a:p>
        </p:txBody>
      </p:sp>
      <p:sp>
        <p:nvSpPr>
          <p:cNvPr id="837" name="Shape 837"/>
          <p:cNvSpPr>
            <a:spLocks noGrp="1"/>
          </p:cNvSpPr>
          <p:nvPr>
            <p:ph type="body" sz="half" idx="1"/>
          </p:nvPr>
        </p:nvSpPr>
        <p:spPr>
          <a:xfrm>
            <a:off x="368300" y="1790700"/>
            <a:ext cx="4283869" cy="7423388"/>
          </a:xfrm>
          <a:prstGeom prst="rect">
            <a:avLst/>
          </a:prstGeom>
        </p:spPr>
        <p:txBody>
          <a:bodyPr/>
          <a:lstStyle/>
          <a:p>
            <a:pPr>
              <a:tabLst>
                <a:tab pos="1016000" algn="l"/>
              </a:tabLst>
            </a:pPr>
            <a:r>
              <a:t>Using an enzyme called reverse transcriptase, it is possible to create an artificial gene that lacks introns.</a:t>
            </a:r>
          </a:p>
          <a:p>
            <a:pPr>
              <a:tabLst>
                <a:tab pos="1016000" algn="l"/>
              </a:tabLst>
            </a:pPr>
            <a:r>
              <a:t>Steps 1-3 in the diagram opposite illustrate the normal process of transcription in the cell, and steps 4-6 on the following slide show how scientists are able to make the artificial gene.</a:t>
            </a:r>
          </a:p>
        </p:txBody>
      </p:sp>
      <p:grpSp>
        <p:nvGrpSpPr>
          <p:cNvPr id="869" name="Group 869"/>
          <p:cNvGrpSpPr/>
          <p:nvPr/>
        </p:nvGrpSpPr>
        <p:grpSpPr>
          <a:xfrm>
            <a:off x="4986019" y="1244600"/>
            <a:ext cx="7484536" cy="2646823"/>
            <a:chOff x="0" y="0"/>
            <a:chExt cx="7484534" cy="2646822"/>
          </a:xfrm>
        </p:grpSpPr>
        <p:grpSp>
          <p:nvGrpSpPr>
            <p:cNvPr id="865" name="Group 865"/>
            <p:cNvGrpSpPr/>
            <p:nvPr/>
          </p:nvGrpSpPr>
          <p:grpSpPr>
            <a:xfrm>
              <a:off x="0" y="0"/>
              <a:ext cx="7484534" cy="2646822"/>
              <a:chOff x="0" y="38100"/>
              <a:chExt cx="7484533" cy="2646821"/>
            </a:xfrm>
          </p:grpSpPr>
          <p:pic>
            <p:nvPicPr>
              <p:cNvPr id="838" name="Reverse Transcriptase 1  1.pdf"/>
              <p:cNvPicPr>
                <a:picLocks noChangeAspect="1"/>
              </p:cNvPicPr>
              <p:nvPr/>
            </p:nvPicPr>
            <p:blipFill>
              <a:blip r:embed="rId2">
                <a:extLst/>
              </a:blip>
              <a:stretch>
                <a:fillRect/>
              </a:stretch>
            </p:blipFill>
            <p:spPr>
              <a:xfrm>
                <a:off x="0" y="1485900"/>
                <a:ext cx="7484534" cy="825500"/>
              </a:xfrm>
              <a:prstGeom prst="rect">
                <a:avLst/>
              </a:prstGeom>
              <a:ln w="12700" cap="flat">
                <a:noFill/>
                <a:miter lim="400000"/>
              </a:ln>
              <a:effectLst/>
            </p:spPr>
          </p:pic>
          <p:sp>
            <p:nvSpPr>
              <p:cNvPr id="839" name="Shape 839"/>
              <p:cNvSpPr/>
              <p:nvPr/>
            </p:nvSpPr>
            <p:spPr>
              <a:xfrm>
                <a:off x="4399280" y="304800"/>
                <a:ext cx="2806701"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i="1">
                    <a:solidFill>
                      <a:srgbClr val="000000"/>
                    </a:solidFill>
                  </a:defRPr>
                </a:lvl1pPr>
              </a:lstStyle>
              <a:p>
                <a:pPr>
                  <a:defRPr i="0"/>
                </a:pPr>
                <a:r>
                  <a:rPr i="1"/>
                  <a:t>Double stranded molecule of genomic DNA</a:t>
                </a:r>
              </a:p>
            </p:txBody>
          </p:sp>
          <p:sp>
            <p:nvSpPr>
              <p:cNvPr id="840" name="Shape 840"/>
              <p:cNvSpPr/>
              <p:nvPr/>
            </p:nvSpPr>
            <p:spPr>
              <a:xfrm>
                <a:off x="551180" y="38100"/>
                <a:ext cx="3454401" cy="818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lvl1pPr>
              </a:lstStyle>
              <a:p>
                <a:r>
                  <a:t>Double stranded DNA of a gene from a eukaryotic organism (e.g. human) containing introns.</a:t>
                </a:r>
              </a:p>
            </p:txBody>
          </p:sp>
          <p:sp>
            <p:nvSpPr>
              <p:cNvPr id="841" name="Shape 841"/>
              <p:cNvSpPr/>
              <p:nvPr/>
            </p:nvSpPr>
            <p:spPr>
              <a:xfrm>
                <a:off x="30480" y="1282700"/>
                <a:ext cx="62226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0000"/>
                    </a:solidFill>
                  </a:defRPr>
                </a:lvl1pPr>
              </a:lstStyle>
              <a:p>
                <a:pPr>
                  <a:defRPr b="0"/>
                </a:pPr>
                <a:r>
                  <a:rPr b="1"/>
                  <a:t>DNA</a:t>
                </a:r>
              </a:p>
            </p:txBody>
          </p:sp>
          <p:sp>
            <p:nvSpPr>
              <p:cNvPr id="842" name="Shape 842"/>
              <p:cNvSpPr/>
              <p:nvPr/>
            </p:nvSpPr>
            <p:spPr>
              <a:xfrm>
                <a:off x="195580" y="2425700"/>
                <a:ext cx="64804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Exon</a:t>
                </a:r>
              </a:p>
            </p:txBody>
          </p:sp>
          <p:sp>
            <p:nvSpPr>
              <p:cNvPr id="843" name="Shape 843"/>
              <p:cNvSpPr/>
              <p:nvPr/>
            </p:nvSpPr>
            <p:spPr>
              <a:xfrm>
                <a:off x="1363980" y="1130300"/>
                <a:ext cx="7115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Intron</a:t>
                </a:r>
              </a:p>
            </p:txBody>
          </p:sp>
          <p:sp>
            <p:nvSpPr>
              <p:cNvPr id="844" name="Shape 844"/>
              <p:cNvSpPr/>
              <p:nvPr/>
            </p:nvSpPr>
            <p:spPr>
              <a:xfrm>
                <a:off x="2176780" y="2425700"/>
                <a:ext cx="64804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Exon</a:t>
                </a:r>
              </a:p>
            </p:txBody>
          </p:sp>
          <p:sp>
            <p:nvSpPr>
              <p:cNvPr id="845" name="Shape 845"/>
              <p:cNvSpPr/>
              <p:nvPr/>
            </p:nvSpPr>
            <p:spPr>
              <a:xfrm>
                <a:off x="2392680" y="1130300"/>
                <a:ext cx="7115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Intron</a:t>
                </a:r>
              </a:p>
            </p:txBody>
          </p:sp>
          <p:sp>
            <p:nvSpPr>
              <p:cNvPr id="846" name="Shape 846"/>
              <p:cNvSpPr/>
              <p:nvPr/>
            </p:nvSpPr>
            <p:spPr>
              <a:xfrm>
                <a:off x="3205480" y="1130300"/>
                <a:ext cx="7115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Intron</a:t>
                </a:r>
              </a:p>
            </p:txBody>
          </p:sp>
          <p:sp>
            <p:nvSpPr>
              <p:cNvPr id="847" name="Shape 847"/>
              <p:cNvSpPr/>
              <p:nvPr/>
            </p:nvSpPr>
            <p:spPr>
              <a:xfrm>
                <a:off x="5097780" y="1130300"/>
                <a:ext cx="7115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Intron</a:t>
                </a:r>
              </a:p>
            </p:txBody>
          </p:sp>
          <p:sp>
            <p:nvSpPr>
              <p:cNvPr id="848" name="Shape 848"/>
              <p:cNvSpPr/>
              <p:nvPr/>
            </p:nvSpPr>
            <p:spPr>
              <a:xfrm>
                <a:off x="6342380" y="1130300"/>
                <a:ext cx="71156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Intron</a:t>
                </a:r>
              </a:p>
            </p:txBody>
          </p:sp>
          <p:sp>
            <p:nvSpPr>
              <p:cNvPr id="849" name="Shape 849"/>
              <p:cNvSpPr/>
              <p:nvPr/>
            </p:nvSpPr>
            <p:spPr>
              <a:xfrm>
                <a:off x="2748280" y="2425700"/>
                <a:ext cx="64804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Exon</a:t>
                </a:r>
              </a:p>
            </p:txBody>
          </p:sp>
          <p:sp>
            <p:nvSpPr>
              <p:cNvPr id="850" name="Shape 850"/>
              <p:cNvSpPr/>
              <p:nvPr/>
            </p:nvSpPr>
            <p:spPr>
              <a:xfrm>
                <a:off x="4323080" y="2425700"/>
                <a:ext cx="64804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Exon</a:t>
                </a:r>
              </a:p>
            </p:txBody>
          </p:sp>
          <p:sp>
            <p:nvSpPr>
              <p:cNvPr id="851" name="Shape 851"/>
              <p:cNvSpPr/>
              <p:nvPr/>
            </p:nvSpPr>
            <p:spPr>
              <a:xfrm>
                <a:off x="5872480" y="2425700"/>
                <a:ext cx="64804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Exon</a:t>
                </a:r>
              </a:p>
            </p:txBody>
          </p:sp>
          <p:sp>
            <p:nvSpPr>
              <p:cNvPr id="852" name="Shape 852"/>
              <p:cNvSpPr/>
              <p:nvPr/>
            </p:nvSpPr>
            <p:spPr>
              <a:xfrm>
                <a:off x="6824980" y="2425700"/>
                <a:ext cx="64804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i="1">
                    <a:solidFill>
                      <a:srgbClr val="000000"/>
                    </a:solidFill>
                  </a:defRPr>
                </a:lvl1pPr>
              </a:lstStyle>
              <a:p>
                <a:pPr>
                  <a:defRPr i="0"/>
                </a:pPr>
                <a:r>
                  <a:rPr i="1"/>
                  <a:t>Exon</a:t>
                </a:r>
              </a:p>
            </p:txBody>
          </p:sp>
          <p:sp>
            <p:nvSpPr>
              <p:cNvPr id="853" name="Shape 853"/>
              <p:cNvSpPr/>
              <p:nvPr/>
            </p:nvSpPr>
            <p:spPr>
              <a:xfrm flipV="1">
                <a:off x="568113" y="21463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54" name="Shape 854"/>
              <p:cNvSpPr/>
              <p:nvPr/>
            </p:nvSpPr>
            <p:spPr>
              <a:xfrm flipV="1">
                <a:off x="2536614" y="21463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55" name="Shape 855"/>
              <p:cNvSpPr/>
              <p:nvPr/>
            </p:nvSpPr>
            <p:spPr>
              <a:xfrm flipV="1">
                <a:off x="2981114" y="21463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56" name="Shape 856"/>
              <p:cNvSpPr/>
              <p:nvPr/>
            </p:nvSpPr>
            <p:spPr>
              <a:xfrm flipV="1">
                <a:off x="4682914" y="21463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57" name="Shape 857"/>
              <p:cNvSpPr/>
              <p:nvPr/>
            </p:nvSpPr>
            <p:spPr>
              <a:xfrm flipV="1">
                <a:off x="6194214" y="21463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58" name="Shape 858"/>
              <p:cNvSpPr/>
              <p:nvPr/>
            </p:nvSpPr>
            <p:spPr>
              <a:xfrm flipV="1">
                <a:off x="7172114" y="21463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59" name="Shape 859"/>
              <p:cNvSpPr/>
              <p:nvPr/>
            </p:nvSpPr>
            <p:spPr>
              <a:xfrm flipV="1">
                <a:off x="6727614" y="13970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60" name="Shape 860"/>
              <p:cNvSpPr/>
              <p:nvPr/>
            </p:nvSpPr>
            <p:spPr>
              <a:xfrm flipV="1">
                <a:off x="5546514" y="13970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61" name="Shape 861"/>
              <p:cNvSpPr/>
              <p:nvPr/>
            </p:nvSpPr>
            <p:spPr>
              <a:xfrm flipV="1">
                <a:off x="3641514" y="13843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62" name="Shape 862"/>
              <p:cNvSpPr/>
              <p:nvPr/>
            </p:nvSpPr>
            <p:spPr>
              <a:xfrm flipV="1">
                <a:off x="2765214" y="13970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63" name="Shape 863"/>
              <p:cNvSpPr/>
              <p:nvPr/>
            </p:nvSpPr>
            <p:spPr>
              <a:xfrm flipV="1">
                <a:off x="1749214" y="1384300"/>
                <a:ext cx="1" cy="254000"/>
              </a:xfrm>
              <a:prstGeom prst="line">
                <a:avLst/>
              </a:prstGeom>
              <a:noFill/>
              <a:ln w="12700" cap="flat">
                <a:solidFill>
                  <a:srgbClr val="000000"/>
                </a:solidFill>
                <a:prstDash val="solid"/>
                <a:miter lim="400000"/>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864" name="Shape 864"/>
              <p:cNvSpPr/>
              <p:nvPr/>
            </p:nvSpPr>
            <p:spPr>
              <a:xfrm>
                <a:off x="4322973" y="927100"/>
                <a:ext cx="766341" cy="11860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18620" y="15406"/>
                    </a:lnTo>
                  </a:path>
                </a:pathLst>
              </a:custGeom>
              <a:noFill/>
              <a:ln w="25400" cap="flat">
                <a:solidFill>
                  <a:srgbClr val="000000"/>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868" name="Group 868"/>
            <p:cNvGrpSpPr/>
            <p:nvPr/>
          </p:nvGrpSpPr>
          <p:grpSpPr>
            <a:xfrm>
              <a:off x="65143" y="49653"/>
              <a:ext cx="399824" cy="360824"/>
              <a:chOff x="59320" y="0"/>
              <a:chExt cx="399822" cy="360822"/>
            </a:xfrm>
          </p:grpSpPr>
          <p:sp>
            <p:nvSpPr>
              <p:cNvPr id="866" name="Shape 866"/>
              <p:cNvSpPr/>
              <p:nvPr/>
            </p:nvSpPr>
            <p:spPr>
              <a:xfrm>
                <a:off x="98320"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67" name="Shape 867"/>
              <p:cNvSpPr/>
              <p:nvPr/>
            </p:nvSpPr>
            <p:spPr>
              <a:xfrm>
                <a:off x="593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1</a:t>
                </a:r>
              </a:p>
            </p:txBody>
          </p:sp>
        </p:grpSp>
      </p:grpSp>
      <p:grpSp>
        <p:nvGrpSpPr>
          <p:cNvPr id="880" name="Group 880"/>
          <p:cNvGrpSpPr/>
          <p:nvPr/>
        </p:nvGrpSpPr>
        <p:grpSpPr>
          <a:xfrm>
            <a:off x="4965699" y="3826932"/>
            <a:ext cx="7404102" cy="2388591"/>
            <a:chOff x="44976" y="-1"/>
            <a:chExt cx="7404101" cy="2388589"/>
          </a:xfrm>
        </p:grpSpPr>
        <p:grpSp>
          <p:nvGrpSpPr>
            <p:cNvPr id="876" name="Group 876"/>
            <p:cNvGrpSpPr/>
            <p:nvPr/>
          </p:nvGrpSpPr>
          <p:grpSpPr>
            <a:xfrm>
              <a:off x="44976" y="-1"/>
              <a:ext cx="7404101" cy="2388589"/>
              <a:chOff x="0" y="0"/>
              <a:chExt cx="7404100" cy="2388587"/>
            </a:xfrm>
          </p:grpSpPr>
          <p:sp>
            <p:nvSpPr>
              <p:cNvPr id="870" name="Shape 870"/>
              <p:cNvSpPr/>
              <p:nvPr/>
            </p:nvSpPr>
            <p:spPr>
              <a:xfrm>
                <a:off x="127000" y="2129366"/>
                <a:ext cx="153722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0000"/>
                    </a:solidFill>
                  </a:defRPr>
                </a:lvl1pPr>
              </a:lstStyle>
              <a:p>
                <a:pPr>
                  <a:defRPr b="0"/>
                </a:pPr>
                <a:r>
                  <a:rPr b="1"/>
                  <a:t>Primary RNA</a:t>
                </a:r>
              </a:p>
            </p:txBody>
          </p:sp>
          <p:grpSp>
            <p:nvGrpSpPr>
              <p:cNvPr id="875" name="Group 875"/>
              <p:cNvGrpSpPr/>
              <p:nvPr/>
            </p:nvGrpSpPr>
            <p:grpSpPr>
              <a:xfrm>
                <a:off x="0" y="0"/>
                <a:ext cx="7404100" cy="2167467"/>
                <a:chOff x="0" y="0"/>
                <a:chExt cx="7404100" cy="2167466"/>
              </a:xfrm>
            </p:grpSpPr>
            <p:sp>
              <p:nvSpPr>
                <p:cNvPr id="871" name="Shape 871"/>
                <p:cNvSpPr/>
                <p:nvPr/>
              </p:nvSpPr>
              <p:spPr>
                <a:xfrm>
                  <a:off x="3987800" y="910166"/>
                  <a:ext cx="1583544"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i="1">
                      <a:solidFill>
                        <a:srgbClr val="000000"/>
                      </a:solidFill>
                    </a:defRPr>
                  </a:lvl1pPr>
                </a:lstStyle>
                <a:p>
                  <a:pPr>
                    <a:defRPr b="0" i="0"/>
                  </a:pPr>
                  <a:r>
                    <a:rPr b="1" i="1"/>
                    <a:t>Transcription</a:t>
                  </a:r>
                </a:p>
              </p:txBody>
            </p:sp>
            <p:sp>
              <p:nvSpPr>
                <p:cNvPr id="872" name="Shape 872"/>
                <p:cNvSpPr/>
                <p:nvPr/>
              </p:nvSpPr>
              <p:spPr>
                <a:xfrm>
                  <a:off x="368300" y="338666"/>
                  <a:ext cx="3098800" cy="1097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lvl1pPr>
                </a:lstStyle>
                <a:p>
                  <a:r>
                    <a:t>As a normal part of the cell process of gene expression, transcription creates a primary RNA molecule.</a:t>
                  </a:r>
                </a:p>
              </p:txBody>
            </p:sp>
            <p:pic>
              <p:nvPicPr>
                <p:cNvPr id="873" name="Reverse Transcriptase 1  2.pdf"/>
                <p:cNvPicPr>
                  <a:picLocks noChangeAspect="1"/>
                </p:cNvPicPr>
                <p:nvPr/>
              </p:nvPicPr>
              <p:blipFill>
                <a:blip r:embed="rId3">
                  <a:extLst/>
                </a:blip>
                <a:stretch>
                  <a:fillRect/>
                </a:stretch>
              </p:blipFill>
              <p:spPr>
                <a:xfrm>
                  <a:off x="0" y="1697938"/>
                  <a:ext cx="7404100" cy="469529"/>
                </a:xfrm>
                <a:prstGeom prst="rect">
                  <a:avLst/>
                </a:prstGeom>
                <a:ln w="12700" cap="flat">
                  <a:noFill/>
                  <a:miter lim="400000"/>
                </a:ln>
                <a:effectLst/>
              </p:spPr>
            </p:pic>
            <p:sp>
              <p:nvSpPr>
                <p:cNvPr id="874" name="Shape 874"/>
                <p:cNvSpPr/>
                <p:nvPr/>
              </p:nvSpPr>
              <p:spPr>
                <a:xfrm flipV="1">
                  <a:off x="3822700" y="0"/>
                  <a:ext cx="0" cy="1557867"/>
                </a:xfrm>
                <a:prstGeom prst="line">
                  <a:avLst/>
                </a:prstGeom>
                <a:noFill/>
                <a:ln w="50800" cap="flat">
                  <a:solidFill>
                    <a:schemeClr val="accent4">
                      <a:hueOff val="384618"/>
                      <a:satOff val="3869"/>
                      <a:lumOff val="5802"/>
                    </a:schemeClr>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879" name="Group 879"/>
            <p:cNvGrpSpPr/>
            <p:nvPr/>
          </p:nvGrpSpPr>
          <p:grpSpPr>
            <a:xfrm>
              <a:off x="72020" y="373080"/>
              <a:ext cx="377291" cy="360823"/>
              <a:chOff x="72020" y="0"/>
              <a:chExt cx="377290" cy="360822"/>
            </a:xfrm>
          </p:grpSpPr>
          <p:sp>
            <p:nvSpPr>
              <p:cNvPr id="877" name="Shape 877"/>
              <p:cNvSpPr/>
              <p:nvPr/>
            </p:nvSpPr>
            <p:spPr>
              <a:xfrm>
                <a:off x="88488"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78" name="Shape 878"/>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2</a:t>
                </a:r>
              </a:p>
            </p:txBody>
          </p:sp>
        </p:grpSp>
      </p:grpSp>
      <p:grpSp>
        <p:nvGrpSpPr>
          <p:cNvPr id="894" name="Group 894"/>
          <p:cNvGrpSpPr/>
          <p:nvPr/>
        </p:nvGrpSpPr>
        <p:grpSpPr>
          <a:xfrm>
            <a:off x="5002903" y="5994400"/>
            <a:ext cx="7125549" cy="3473988"/>
            <a:chOff x="72020" y="0"/>
            <a:chExt cx="7125547" cy="3473987"/>
          </a:xfrm>
        </p:grpSpPr>
        <p:grpSp>
          <p:nvGrpSpPr>
            <p:cNvPr id="890" name="Group 890"/>
            <p:cNvGrpSpPr/>
            <p:nvPr/>
          </p:nvGrpSpPr>
          <p:grpSpPr>
            <a:xfrm>
              <a:off x="453916" y="0"/>
              <a:ext cx="6743651" cy="3473987"/>
              <a:chOff x="228600" y="0"/>
              <a:chExt cx="6743650" cy="3473986"/>
            </a:xfrm>
          </p:grpSpPr>
          <p:sp>
            <p:nvSpPr>
              <p:cNvPr id="881" name="Shape 881"/>
              <p:cNvSpPr/>
              <p:nvPr/>
            </p:nvSpPr>
            <p:spPr>
              <a:xfrm>
                <a:off x="3008272" y="0"/>
                <a:ext cx="623929" cy="2966663"/>
              </a:xfrm>
              <a:custGeom>
                <a:avLst/>
                <a:gdLst/>
                <a:ahLst/>
                <a:cxnLst>
                  <a:cxn ang="0">
                    <a:pos x="wd2" y="hd2"/>
                  </a:cxn>
                  <a:cxn ang="5400000">
                    <a:pos x="wd2" y="hd2"/>
                  </a:cxn>
                  <a:cxn ang="10800000">
                    <a:pos x="wd2" y="hd2"/>
                  </a:cxn>
                  <a:cxn ang="16200000">
                    <a:pos x="wd2" y="hd2"/>
                  </a:cxn>
                </a:cxnLst>
                <a:rect l="0" t="0" r="r" b="b"/>
                <a:pathLst>
                  <a:path w="20407" h="21600" extrusionOk="0">
                    <a:moveTo>
                      <a:pt x="20407" y="0"/>
                    </a:moveTo>
                    <a:cubicBezTo>
                      <a:pt x="19853" y="11219"/>
                      <a:pt x="-1193" y="13654"/>
                      <a:pt x="53" y="20435"/>
                    </a:cubicBezTo>
                    <a:lnTo>
                      <a:pt x="193" y="21600"/>
                    </a:lnTo>
                  </a:path>
                </a:pathLst>
              </a:custGeom>
              <a:noFill/>
              <a:ln w="50800" cap="flat">
                <a:solidFill>
                  <a:schemeClr val="accent4">
                    <a:hueOff val="384618"/>
                    <a:satOff val="3869"/>
                    <a:lumOff val="5802"/>
                  </a:schemeClr>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82" name="Shape 882"/>
              <p:cNvSpPr/>
              <p:nvPr/>
            </p:nvSpPr>
            <p:spPr>
              <a:xfrm>
                <a:off x="393700" y="495299"/>
                <a:ext cx="2895600" cy="1376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lvl1pPr>
              </a:lstStyle>
              <a:p>
                <a:r>
                  <a:t>The introns are removed by splicing enzymes to form a mature mRNA (now excluding the introns) that codes for a single protein.</a:t>
                </a:r>
              </a:p>
            </p:txBody>
          </p:sp>
          <p:sp>
            <p:nvSpPr>
              <p:cNvPr id="883" name="Shape 883"/>
              <p:cNvSpPr/>
              <p:nvPr/>
            </p:nvSpPr>
            <p:spPr>
              <a:xfrm>
                <a:off x="927100" y="2247899"/>
                <a:ext cx="18288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000000"/>
                    </a:solidFill>
                  </a:defRPr>
                </a:lvl1pPr>
              </a:lstStyle>
              <a:p>
                <a:r>
                  <a:t>Exons are spliced together</a:t>
                </a:r>
              </a:p>
            </p:txBody>
          </p:sp>
          <p:sp>
            <p:nvSpPr>
              <p:cNvPr id="884" name="Shape 884"/>
              <p:cNvSpPr/>
              <p:nvPr/>
            </p:nvSpPr>
            <p:spPr>
              <a:xfrm>
                <a:off x="3632200" y="1384299"/>
                <a:ext cx="13335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000000"/>
                    </a:solidFill>
                  </a:defRPr>
                </a:lvl1pPr>
              </a:lstStyle>
              <a:p>
                <a:r>
                  <a:t>Introns are removed</a:t>
                </a:r>
              </a:p>
            </p:txBody>
          </p:sp>
          <p:sp>
            <p:nvSpPr>
              <p:cNvPr id="885" name="Shape 885"/>
              <p:cNvSpPr/>
              <p:nvPr/>
            </p:nvSpPr>
            <p:spPr>
              <a:xfrm>
                <a:off x="6070600" y="2679699"/>
                <a:ext cx="901651"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0000"/>
                    </a:solidFill>
                  </a:defRPr>
                </a:lvl1pPr>
              </a:lstStyle>
              <a:p>
                <a:pPr>
                  <a:defRPr b="0"/>
                </a:pPr>
                <a:r>
                  <a:rPr b="1"/>
                  <a:t>Introns</a:t>
                </a:r>
              </a:p>
            </p:txBody>
          </p:sp>
          <p:sp>
            <p:nvSpPr>
              <p:cNvPr id="886" name="Shape 886"/>
              <p:cNvSpPr/>
              <p:nvPr/>
            </p:nvSpPr>
            <p:spPr>
              <a:xfrm>
                <a:off x="228600" y="3124199"/>
                <a:ext cx="825525"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b="1">
                    <a:solidFill>
                      <a:srgbClr val="000000"/>
                    </a:solidFill>
                  </a:defRPr>
                </a:lvl1pPr>
              </a:lstStyle>
              <a:p>
                <a:pPr>
                  <a:defRPr b="0"/>
                </a:pPr>
                <a:r>
                  <a:rPr b="1"/>
                  <a:t>mRNA</a:t>
                </a:r>
              </a:p>
            </p:txBody>
          </p:sp>
          <p:pic>
            <p:nvPicPr>
              <p:cNvPr id="887" name="Reverse Transcriptase 1  3.pdf"/>
              <p:cNvPicPr>
                <a:picLocks noChangeAspect="1"/>
              </p:cNvPicPr>
              <p:nvPr/>
            </p:nvPicPr>
            <p:blipFill>
              <a:blip r:embed="rId4">
                <a:extLst/>
              </a:blip>
              <a:stretch>
                <a:fillRect/>
              </a:stretch>
            </p:blipFill>
            <p:spPr>
              <a:xfrm>
                <a:off x="1181100" y="3000863"/>
                <a:ext cx="3657600" cy="473124"/>
              </a:xfrm>
              <a:prstGeom prst="rect">
                <a:avLst/>
              </a:prstGeom>
              <a:ln w="12700" cap="flat">
                <a:noFill/>
                <a:miter lim="400000"/>
              </a:ln>
              <a:effectLst/>
            </p:spPr>
          </p:pic>
          <p:pic>
            <p:nvPicPr>
              <p:cNvPr id="888" name="Reverse Transcriptase 1  4.pdf"/>
              <p:cNvPicPr>
                <a:picLocks noChangeAspect="1"/>
              </p:cNvPicPr>
              <p:nvPr/>
            </p:nvPicPr>
            <p:blipFill>
              <a:blip r:embed="rId5">
                <a:extLst/>
              </a:blip>
              <a:stretch>
                <a:fillRect/>
              </a:stretch>
            </p:blipFill>
            <p:spPr>
              <a:xfrm>
                <a:off x="4356100" y="607358"/>
                <a:ext cx="2565400" cy="2112683"/>
              </a:xfrm>
              <a:prstGeom prst="rect">
                <a:avLst/>
              </a:prstGeom>
              <a:ln w="12700" cap="flat">
                <a:noFill/>
                <a:miter lim="400000"/>
              </a:ln>
              <a:effectLst/>
            </p:spPr>
          </p:pic>
          <p:sp>
            <p:nvSpPr>
              <p:cNvPr id="889" name="Shape 889"/>
              <p:cNvSpPr/>
              <p:nvPr/>
            </p:nvSpPr>
            <p:spPr>
              <a:xfrm flipH="1" flipV="1">
                <a:off x="3632200" y="8466"/>
                <a:ext cx="1794934" cy="1710267"/>
              </a:xfrm>
              <a:prstGeom prst="line">
                <a:avLst/>
              </a:prstGeom>
              <a:noFill/>
              <a:ln w="38100" cap="flat">
                <a:solidFill>
                  <a:srgbClr val="000000"/>
                </a:solidFill>
                <a:prstDash val="sysDot"/>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893" name="Group 893"/>
            <p:cNvGrpSpPr/>
            <p:nvPr/>
          </p:nvGrpSpPr>
          <p:grpSpPr>
            <a:xfrm>
              <a:off x="72020" y="522093"/>
              <a:ext cx="377291" cy="360823"/>
              <a:chOff x="72020" y="0"/>
              <a:chExt cx="377290" cy="360822"/>
            </a:xfrm>
          </p:grpSpPr>
          <p:sp>
            <p:nvSpPr>
              <p:cNvPr id="891" name="Shape 891"/>
              <p:cNvSpPr/>
              <p:nvPr/>
            </p:nvSpPr>
            <p:spPr>
              <a:xfrm>
                <a:off x="88488"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892" name="Shape 892"/>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3</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3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3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8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8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 grpId="1" build="p" bldLvl="5" animBg="1" advAuto="0"/>
      <p:bldP spid="869" grpId="2" animBg="1" advAuto="0"/>
      <p:bldP spid="880" grpId="3" animBg="1" advAuto="0"/>
      <p:bldP spid="894" grpId="4"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p:cNvSpPr>
          <p:nvPr>
            <p:ph type="title"/>
          </p:nvPr>
        </p:nvSpPr>
        <p:spPr>
          <a:prstGeom prst="rect">
            <a:avLst/>
          </a:prstGeom>
        </p:spPr>
        <p:txBody>
          <a:bodyPr anchor="b"/>
          <a:lstStyle>
            <a:lvl1pPr>
              <a:tabLst>
                <a:tab pos="952500" algn="l"/>
              </a:tabLst>
            </a:lvl1pPr>
          </a:lstStyle>
          <a:p>
            <a:r>
              <a:t>Producing an Artificial Gene</a:t>
            </a:r>
          </a:p>
        </p:txBody>
      </p:sp>
      <p:grpSp>
        <p:nvGrpSpPr>
          <p:cNvPr id="904" name="Group 904"/>
          <p:cNvGrpSpPr/>
          <p:nvPr/>
        </p:nvGrpSpPr>
        <p:grpSpPr>
          <a:xfrm>
            <a:off x="2348603" y="1477133"/>
            <a:ext cx="6083113" cy="1464760"/>
            <a:chOff x="59320" y="0"/>
            <a:chExt cx="6083111" cy="1464758"/>
          </a:xfrm>
        </p:grpSpPr>
        <p:grpSp>
          <p:nvGrpSpPr>
            <p:cNvPr id="900" name="Group 900"/>
            <p:cNvGrpSpPr/>
            <p:nvPr/>
          </p:nvGrpSpPr>
          <p:grpSpPr>
            <a:xfrm>
              <a:off x="428476" y="10376"/>
              <a:ext cx="5713955" cy="1454382"/>
              <a:chOff x="467263" y="65110"/>
              <a:chExt cx="5713954" cy="1454381"/>
            </a:xfrm>
          </p:grpSpPr>
          <p:pic>
            <p:nvPicPr>
              <p:cNvPr id="897" name="Reverse Transcriptase 2  1.pdf"/>
              <p:cNvPicPr>
                <a:picLocks noChangeAspect="1"/>
              </p:cNvPicPr>
              <p:nvPr/>
            </p:nvPicPr>
            <p:blipFill>
              <a:blip r:embed="rId2">
                <a:extLst/>
              </a:blip>
              <a:stretch>
                <a:fillRect/>
              </a:stretch>
            </p:blipFill>
            <p:spPr>
              <a:xfrm>
                <a:off x="2879377" y="809705"/>
                <a:ext cx="3301841" cy="410678"/>
              </a:xfrm>
              <a:prstGeom prst="rect">
                <a:avLst/>
              </a:prstGeom>
              <a:ln w="12700" cap="flat">
                <a:noFill/>
                <a:miter lim="400000"/>
              </a:ln>
              <a:effectLst/>
            </p:spPr>
          </p:pic>
          <p:sp>
            <p:nvSpPr>
              <p:cNvPr id="898" name="Shape 898"/>
              <p:cNvSpPr/>
              <p:nvPr/>
            </p:nvSpPr>
            <p:spPr>
              <a:xfrm>
                <a:off x="2761455" y="1257441"/>
                <a:ext cx="851691" cy="262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0000"/>
                    </a:solidFill>
                  </a:defRPr>
                </a:lvl1pPr>
              </a:lstStyle>
              <a:p>
                <a:pPr>
                  <a:defRPr b="0"/>
                </a:pPr>
                <a:r>
                  <a:rPr b="1"/>
                  <a:t>mRNA</a:t>
                </a:r>
              </a:p>
            </p:txBody>
          </p:sp>
          <p:sp>
            <p:nvSpPr>
              <p:cNvPr id="899" name="Shape 899"/>
              <p:cNvSpPr/>
              <p:nvPr/>
            </p:nvSpPr>
            <p:spPr>
              <a:xfrm>
                <a:off x="467263" y="65110"/>
                <a:ext cx="2751533" cy="576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lvl1pPr>
              </a:lstStyle>
              <a:p>
                <a:r>
                  <a:t>The mRNA is extracted from the cell and purified</a:t>
                </a:r>
              </a:p>
            </p:txBody>
          </p:sp>
        </p:grpSp>
        <p:grpSp>
          <p:nvGrpSpPr>
            <p:cNvPr id="903" name="Group 903"/>
            <p:cNvGrpSpPr/>
            <p:nvPr/>
          </p:nvGrpSpPr>
          <p:grpSpPr>
            <a:xfrm>
              <a:off x="59320" y="0"/>
              <a:ext cx="399823" cy="360823"/>
              <a:chOff x="59320" y="0"/>
              <a:chExt cx="399822" cy="360822"/>
            </a:xfrm>
          </p:grpSpPr>
          <p:sp>
            <p:nvSpPr>
              <p:cNvPr id="901" name="Shape 901"/>
              <p:cNvSpPr/>
              <p:nvPr/>
            </p:nvSpPr>
            <p:spPr>
              <a:xfrm>
                <a:off x="98320"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02" name="Shape 902"/>
              <p:cNvSpPr/>
              <p:nvPr/>
            </p:nvSpPr>
            <p:spPr>
              <a:xfrm>
                <a:off x="593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4</a:t>
                </a:r>
              </a:p>
            </p:txBody>
          </p:sp>
        </p:grpSp>
      </p:grpSp>
      <p:grpSp>
        <p:nvGrpSpPr>
          <p:cNvPr id="920" name="Group 920"/>
          <p:cNvGrpSpPr/>
          <p:nvPr/>
        </p:nvGrpSpPr>
        <p:grpSpPr>
          <a:xfrm>
            <a:off x="2363843" y="2719148"/>
            <a:ext cx="8094497" cy="4205917"/>
            <a:chOff x="59320" y="0"/>
            <a:chExt cx="8094496" cy="4205915"/>
          </a:xfrm>
        </p:grpSpPr>
        <p:grpSp>
          <p:nvGrpSpPr>
            <p:cNvPr id="916" name="Group 916"/>
            <p:cNvGrpSpPr/>
            <p:nvPr/>
          </p:nvGrpSpPr>
          <p:grpSpPr>
            <a:xfrm>
              <a:off x="410639" y="0"/>
              <a:ext cx="7743177" cy="4205915"/>
              <a:chOff x="467263" y="0"/>
              <a:chExt cx="7743175" cy="4205914"/>
            </a:xfrm>
          </p:grpSpPr>
          <p:pic>
            <p:nvPicPr>
              <p:cNvPr id="905" name="Reverse Transcriptase 2 blo.pdf"/>
              <p:cNvPicPr>
                <a:picLocks noChangeAspect="1"/>
              </p:cNvPicPr>
              <p:nvPr/>
            </p:nvPicPr>
            <p:blipFill>
              <a:blip r:embed="rId3">
                <a:extLst/>
              </a:blip>
              <a:stretch>
                <a:fillRect/>
              </a:stretch>
            </p:blipFill>
            <p:spPr>
              <a:xfrm>
                <a:off x="4850162" y="2332251"/>
                <a:ext cx="924666" cy="1021999"/>
              </a:xfrm>
              <a:prstGeom prst="rect">
                <a:avLst/>
              </a:prstGeom>
              <a:ln w="12700" cap="flat">
                <a:noFill/>
                <a:miter lim="400000"/>
              </a:ln>
              <a:effectLst/>
            </p:spPr>
          </p:pic>
          <p:sp>
            <p:nvSpPr>
              <p:cNvPr id="906" name="Shape 906"/>
              <p:cNvSpPr/>
              <p:nvPr/>
            </p:nvSpPr>
            <p:spPr>
              <a:xfrm>
                <a:off x="6407039" y="2649570"/>
                <a:ext cx="1803401"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400"/>
                  </a:lnSpc>
                  <a:tabLst>
                    <a:tab pos="520700" algn="l"/>
                  </a:tabLst>
                  <a:defRPr sz="2000" b="1" i="1"/>
                </a:lvl1pPr>
              </a:lstStyle>
              <a:p>
                <a:r>
                  <a:t>Reverse Transcription</a:t>
                </a:r>
              </a:p>
            </p:txBody>
          </p:sp>
          <p:sp>
            <p:nvSpPr>
              <p:cNvPr id="907" name="Shape 907"/>
              <p:cNvSpPr/>
              <p:nvPr/>
            </p:nvSpPr>
            <p:spPr>
              <a:xfrm>
                <a:off x="2266155" y="2869455"/>
                <a:ext cx="641986" cy="262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0000"/>
                    </a:solidFill>
                  </a:defRPr>
                </a:lvl1pPr>
              </a:lstStyle>
              <a:p>
                <a:pPr>
                  <a:defRPr b="0"/>
                </a:pPr>
                <a:r>
                  <a:rPr b="1"/>
                  <a:t>DNA</a:t>
                </a:r>
              </a:p>
            </p:txBody>
          </p:sp>
          <p:sp>
            <p:nvSpPr>
              <p:cNvPr id="908" name="Shape 908"/>
              <p:cNvSpPr/>
              <p:nvPr/>
            </p:nvSpPr>
            <p:spPr>
              <a:xfrm>
                <a:off x="2043412" y="2515687"/>
                <a:ext cx="851691" cy="262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0000"/>
                    </a:solidFill>
                  </a:defRPr>
                </a:lvl1pPr>
              </a:lstStyle>
              <a:p>
                <a:pPr>
                  <a:defRPr b="0"/>
                </a:pPr>
                <a:r>
                  <a:rPr b="1"/>
                  <a:t>mRNA</a:t>
                </a:r>
              </a:p>
            </p:txBody>
          </p:sp>
          <p:sp>
            <p:nvSpPr>
              <p:cNvPr id="909" name="Shape 909"/>
              <p:cNvSpPr/>
              <p:nvPr/>
            </p:nvSpPr>
            <p:spPr>
              <a:xfrm>
                <a:off x="4755636" y="3629402"/>
                <a:ext cx="3314943" cy="576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200"/>
                  </a:lnSpc>
                  <a:tabLst>
                    <a:tab pos="520700" algn="l"/>
                  </a:tabLst>
                  <a:defRPr>
                    <a:solidFill>
                      <a:srgbClr val="000000"/>
                    </a:solidFill>
                  </a:defRPr>
                </a:lvl1pPr>
              </a:lstStyle>
              <a:p>
                <a:r>
                  <a:t>DNA strand being synthesised by reverse transcriptase</a:t>
                </a:r>
              </a:p>
            </p:txBody>
          </p:sp>
          <p:sp>
            <p:nvSpPr>
              <p:cNvPr id="910" name="Shape 910"/>
              <p:cNvSpPr/>
              <p:nvPr/>
            </p:nvSpPr>
            <p:spPr>
              <a:xfrm flipH="1" flipV="1">
                <a:off x="5345250" y="3000480"/>
                <a:ext cx="1042861" cy="128"/>
              </a:xfrm>
              <a:prstGeom prst="line">
                <a:avLst/>
              </a:prstGeom>
              <a:noFill/>
              <a:ln w="381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11" name="Shape 911"/>
              <p:cNvSpPr/>
              <p:nvPr/>
            </p:nvSpPr>
            <p:spPr>
              <a:xfrm>
                <a:off x="5537421" y="3122771"/>
                <a:ext cx="1" cy="384342"/>
              </a:xfrm>
              <a:prstGeom prst="line">
                <a:avLst/>
              </a:prstGeom>
              <a:noFill/>
              <a:ln w="25400" cap="flat">
                <a:solidFill>
                  <a:srgbClr val="0000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12" name="Shape 912"/>
              <p:cNvSpPr/>
              <p:nvPr/>
            </p:nvSpPr>
            <p:spPr>
              <a:xfrm flipV="1">
                <a:off x="4506688" y="0"/>
                <a:ext cx="1" cy="2498218"/>
              </a:xfrm>
              <a:prstGeom prst="line">
                <a:avLst/>
              </a:prstGeom>
              <a:noFill/>
              <a:ln w="508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13" name="Shape 913"/>
              <p:cNvSpPr/>
              <p:nvPr/>
            </p:nvSpPr>
            <p:spPr>
              <a:xfrm>
                <a:off x="467263" y="786152"/>
                <a:ext cx="3419763" cy="1205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200"/>
                  </a:lnSpc>
                  <a:tabLst>
                    <a:tab pos="520700" algn="l"/>
                  </a:tabLst>
                </a:pPr>
                <a:r>
                  <a:rPr i="1"/>
                  <a:t>Reverse transcriptase</a:t>
                </a:r>
                <a:r>
                  <a:t> is added which synthesises a single stranded DNA molecule complementary to the mRNA</a:t>
                </a:r>
              </a:p>
            </p:txBody>
          </p:sp>
          <p:pic>
            <p:nvPicPr>
              <p:cNvPr id="914" name="Reverse Transcriptase 2 gre.pdf"/>
              <p:cNvPicPr>
                <a:picLocks noChangeAspect="1"/>
              </p:cNvPicPr>
              <p:nvPr/>
            </p:nvPicPr>
            <p:blipFill>
              <a:blip r:embed="rId4">
                <a:extLst/>
              </a:blip>
              <a:stretch>
                <a:fillRect/>
              </a:stretch>
            </p:blipFill>
            <p:spPr>
              <a:xfrm>
                <a:off x="2908179" y="2482930"/>
                <a:ext cx="3195772" cy="340667"/>
              </a:xfrm>
              <a:prstGeom prst="rect">
                <a:avLst/>
              </a:prstGeom>
              <a:ln w="12700" cap="flat">
                <a:noFill/>
                <a:miter lim="400000"/>
              </a:ln>
              <a:effectLst/>
            </p:spPr>
          </p:pic>
          <p:pic>
            <p:nvPicPr>
              <p:cNvPr id="915" name="Reverse Transcriptase 2 yel.pdf"/>
              <p:cNvPicPr>
                <a:picLocks noChangeAspect="1"/>
              </p:cNvPicPr>
              <p:nvPr/>
            </p:nvPicPr>
            <p:blipFill>
              <a:blip r:embed="rId5">
                <a:extLst/>
              </a:blip>
              <a:srcRect/>
              <a:stretch>
                <a:fillRect/>
              </a:stretch>
            </p:blipFill>
            <p:spPr>
              <a:xfrm>
                <a:off x="2895076" y="2820099"/>
                <a:ext cx="2450176" cy="347661"/>
              </a:xfrm>
              <a:prstGeom prst="rect">
                <a:avLst/>
              </a:prstGeom>
              <a:ln w="12700" cap="flat">
                <a:noFill/>
                <a:miter lim="400000"/>
              </a:ln>
              <a:effectLst/>
            </p:spPr>
          </p:pic>
        </p:grpSp>
        <p:grpSp>
          <p:nvGrpSpPr>
            <p:cNvPr id="919" name="Group 919"/>
            <p:cNvGrpSpPr/>
            <p:nvPr/>
          </p:nvGrpSpPr>
          <p:grpSpPr>
            <a:xfrm>
              <a:off x="59320" y="795065"/>
              <a:ext cx="409655" cy="360823"/>
              <a:chOff x="59320" y="0"/>
              <a:chExt cx="409654" cy="360822"/>
            </a:xfrm>
          </p:grpSpPr>
          <p:sp>
            <p:nvSpPr>
              <p:cNvPr id="917" name="Shape 917"/>
              <p:cNvSpPr/>
              <p:nvPr/>
            </p:nvSpPr>
            <p:spPr>
              <a:xfrm>
                <a:off x="108152"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18" name="Shape 918"/>
              <p:cNvSpPr/>
              <p:nvPr/>
            </p:nvSpPr>
            <p:spPr>
              <a:xfrm>
                <a:off x="593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5</a:t>
                </a:r>
              </a:p>
            </p:txBody>
          </p:sp>
        </p:grpSp>
      </p:grpSp>
      <p:grpSp>
        <p:nvGrpSpPr>
          <p:cNvPr id="931" name="Group 931"/>
          <p:cNvGrpSpPr/>
          <p:nvPr/>
        </p:nvGrpSpPr>
        <p:grpSpPr>
          <a:xfrm>
            <a:off x="2340983" y="5946740"/>
            <a:ext cx="10122690" cy="3331951"/>
            <a:chOff x="72020" y="0"/>
            <a:chExt cx="10122689" cy="3331950"/>
          </a:xfrm>
        </p:grpSpPr>
        <p:grpSp>
          <p:nvGrpSpPr>
            <p:cNvPr id="927" name="Group 927"/>
            <p:cNvGrpSpPr/>
            <p:nvPr/>
          </p:nvGrpSpPr>
          <p:grpSpPr>
            <a:xfrm>
              <a:off x="443160" y="0"/>
              <a:ext cx="9751549" cy="3331950"/>
              <a:chOff x="466458" y="0"/>
              <a:chExt cx="9751547" cy="3331949"/>
            </a:xfrm>
          </p:grpSpPr>
          <p:pic>
            <p:nvPicPr>
              <p:cNvPr id="921" name="Reverse Transcriptase 2  3.pdf"/>
              <p:cNvPicPr>
                <a:picLocks noChangeAspect="1"/>
              </p:cNvPicPr>
              <p:nvPr/>
            </p:nvPicPr>
            <p:blipFill>
              <a:blip r:embed="rId6">
                <a:extLst/>
              </a:blip>
              <a:stretch>
                <a:fillRect/>
              </a:stretch>
            </p:blipFill>
            <p:spPr>
              <a:xfrm>
                <a:off x="2910413" y="2275473"/>
                <a:ext cx="3262533" cy="775256"/>
              </a:xfrm>
              <a:prstGeom prst="rect">
                <a:avLst/>
              </a:prstGeom>
              <a:ln w="12700" cap="flat">
                <a:noFill/>
                <a:miter lim="400000"/>
              </a:ln>
              <a:effectLst/>
            </p:spPr>
          </p:pic>
          <p:sp>
            <p:nvSpPr>
              <p:cNvPr id="922" name="Shape 922"/>
              <p:cNvSpPr/>
              <p:nvPr/>
            </p:nvSpPr>
            <p:spPr>
              <a:xfrm>
                <a:off x="6357205" y="2366749"/>
                <a:ext cx="38608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200"/>
                  </a:lnSpc>
                  <a:tabLst>
                    <a:tab pos="520700" algn="l"/>
                  </a:tabLst>
                  <a:defRPr>
                    <a:solidFill>
                      <a:srgbClr val="000000"/>
                    </a:solidFill>
                  </a:defRPr>
                </a:pPr>
                <a:r>
                  <a:t>Completed </a:t>
                </a:r>
                <a:r>
                  <a:rPr b="1"/>
                  <a:t>artificial gene</a:t>
                </a:r>
                <a:r>
                  <a:t> consisting of a double stranded molecule of complementary DNA (cDNA)</a:t>
                </a:r>
              </a:p>
            </p:txBody>
          </p:sp>
          <p:sp>
            <p:nvSpPr>
              <p:cNvPr id="923" name="Shape 923"/>
              <p:cNvSpPr/>
              <p:nvPr/>
            </p:nvSpPr>
            <p:spPr>
              <a:xfrm>
                <a:off x="2268389" y="2354089"/>
                <a:ext cx="641986" cy="262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0000"/>
                    </a:solidFill>
                  </a:defRPr>
                </a:lvl1pPr>
              </a:lstStyle>
              <a:p>
                <a:pPr>
                  <a:defRPr b="0"/>
                </a:pPr>
                <a:r>
                  <a:rPr b="1"/>
                  <a:t>DNA</a:t>
                </a:r>
              </a:p>
            </p:txBody>
          </p:sp>
          <p:sp>
            <p:nvSpPr>
              <p:cNvPr id="924" name="Shape 924"/>
              <p:cNvSpPr/>
              <p:nvPr/>
            </p:nvSpPr>
            <p:spPr>
              <a:xfrm>
                <a:off x="2268389" y="2681652"/>
                <a:ext cx="641986" cy="262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0000"/>
                    </a:solidFill>
                  </a:defRPr>
                </a:lvl1pPr>
              </a:lstStyle>
              <a:p>
                <a:pPr>
                  <a:defRPr b="0"/>
                </a:pPr>
                <a:r>
                  <a:rPr b="1"/>
                  <a:t>DNA</a:t>
                </a:r>
              </a:p>
            </p:txBody>
          </p:sp>
          <p:sp>
            <p:nvSpPr>
              <p:cNvPr id="925" name="Shape 925"/>
              <p:cNvSpPr/>
              <p:nvPr/>
            </p:nvSpPr>
            <p:spPr>
              <a:xfrm flipV="1">
                <a:off x="4491452" y="0"/>
                <a:ext cx="1" cy="2288577"/>
              </a:xfrm>
              <a:prstGeom prst="line">
                <a:avLst/>
              </a:prstGeom>
              <a:noFill/>
              <a:ln w="50800" cap="flat">
                <a:solidFill>
                  <a:srgbClr val="FF26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26" name="Shape 926"/>
              <p:cNvSpPr/>
              <p:nvPr/>
            </p:nvSpPr>
            <p:spPr>
              <a:xfrm>
                <a:off x="466458" y="545939"/>
                <a:ext cx="3026687" cy="1205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200"/>
                  </a:lnSpc>
                  <a:tabLst>
                    <a:tab pos="520700" algn="l"/>
                  </a:tabLst>
                </a:pPr>
                <a:r>
                  <a:t>The second DNA strand is made by using the first as a template, and adding the enzyme </a:t>
                </a:r>
                <a:r>
                  <a:rPr i="1"/>
                  <a:t>DNA polymerase</a:t>
                </a:r>
              </a:p>
            </p:txBody>
          </p:sp>
        </p:grpSp>
        <p:grpSp>
          <p:nvGrpSpPr>
            <p:cNvPr id="930" name="Group 930"/>
            <p:cNvGrpSpPr/>
            <p:nvPr/>
          </p:nvGrpSpPr>
          <p:grpSpPr>
            <a:xfrm>
              <a:off x="72020" y="539273"/>
              <a:ext cx="396955" cy="360824"/>
              <a:chOff x="72020" y="0"/>
              <a:chExt cx="396954" cy="360822"/>
            </a:xfrm>
          </p:grpSpPr>
          <p:sp>
            <p:nvSpPr>
              <p:cNvPr id="928" name="Shape 928"/>
              <p:cNvSpPr/>
              <p:nvPr/>
            </p:nvSpPr>
            <p:spPr>
              <a:xfrm>
                <a:off x="108152"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29" name="Shape 929"/>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tabLst>
                    <a:tab pos="520700" algn="l"/>
                  </a:tabLst>
                  <a:defRPr b="1">
                    <a:solidFill>
                      <a:srgbClr val="FFFFFF"/>
                    </a:solidFill>
                  </a:defRPr>
                </a:lvl1pPr>
              </a:lstStyle>
              <a:p>
                <a:r>
                  <a:t>6</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 grpId="1" animBg="1" advAuto="0"/>
      <p:bldP spid="920" grpId="2" animBg="1" advAuto="0"/>
      <p:bldP spid="931" grpId="3"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Shape 933"/>
          <p:cNvSpPr>
            <a:spLocks noGrp="1"/>
          </p:cNvSpPr>
          <p:nvPr>
            <p:ph type="title"/>
          </p:nvPr>
        </p:nvSpPr>
        <p:spPr>
          <a:xfrm>
            <a:off x="365759" y="368300"/>
            <a:ext cx="3696575" cy="1704023"/>
          </a:xfrm>
          <a:prstGeom prst="rect">
            <a:avLst/>
          </a:prstGeom>
        </p:spPr>
        <p:txBody>
          <a:bodyPr/>
          <a:lstStyle>
            <a:lvl1pPr>
              <a:tabLst>
                <a:tab pos="952500" algn="l"/>
              </a:tabLst>
            </a:lvl1pPr>
          </a:lstStyle>
          <a:p>
            <a:r>
              <a:t>Using Plasmids</a:t>
            </a:r>
          </a:p>
        </p:txBody>
      </p:sp>
      <p:sp>
        <p:nvSpPr>
          <p:cNvPr id="934" name="Shape 934"/>
          <p:cNvSpPr>
            <a:spLocks noGrp="1"/>
          </p:cNvSpPr>
          <p:nvPr>
            <p:ph type="body" sz="quarter" idx="1"/>
          </p:nvPr>
        </p:nvSpPr>
        <p:spPr>
          <a:xfrm>
            <a:off x="368300" y="2539007"/>
            <a:ext cx="3597831" cy="1818998"/>
          </a:xfrm>
          <a:prstGeom prst="rect">
            <a:avLst/>
          </a:prstGeom>
        </p:spPr>
        <p:txBody>
          <a:bodyPr/>
          <a:lstStyle>
            <a:lvl1pPr>
              <a:tabLst>
                <a:tab pos="1016000" algn="l"/>
              </a:tabLst>
            </a:lvl1pPr>
          </a:lstStyle>
          <a:p>
            <a:r>
              <a:t>Plasmid vectors, found in bacteria, are prepared for cloning following steps 1-6:</a:t>
            </a:r>
          </a:p>
        </p:txBody>
      </p:sp>
      <p:grpSp>
        <p:nvGrpSpPr>
          <p:cNvPr id="942" name="Group 942"/>
          <p:cNvGrpSpPr/>
          <p:nvPr/>
        </p:nvGrpSpPr>
        <p:grpSpPr>
          <a:xfrm>
            <a:off x="6692900" y="1422696"/>
            <a:ext cx="2318389" cy="1345904"/>
            <a:chOff x="0" y="0"/>
            <a:chExt cx="2318388" cy="1345903"/>
          </a:xfrm>
        </p:grpSpPr>
        <p:pic>
          <p:nvPicPr>
            <p:cNvPr id="935" name="Gene Cloning Plasmid 1b .pdf"/>
            <p:cNvPicPr>
              <a:picLocks noChangeAspect="1"/>
            </p:cNvPicPr>
            <p:nvPr/>
          </p:nvPicPr>
          <p:blipFill>
            <a:blip r:embed="rId2">
              <a:extLst/>
            </a:blip>
            <a:stretch>
              <a:fillRect/>
            </a:stretch>
          </p:blipFill>
          <p:spPr>
            <a:xfrm>
              <a:off x="965200" y="609303"/>
              <a:ext cx="665317" cy="736601"/>
            </a:xfrm>
            <a:prstGeom prst="rect">
              <a:avLst/>
            </a:prstGeom>
            <a:ln w="12700" cap="flat">
              <a:noFill/>
              <a:miter lim="400000"/>
            </a:ln>
            <a:effectLst/>
          </p:spPr>
        </p:pic>
        <p:sp>
          <p:nvSpPr>
            <p:cNvPr id="936" name="Shape 936"/>
            <p:cNvSpPr/>
            <p:nvPr/>
          </p:nvSpPr>
          <p:spPr>
            <a:xfrm>
              <a:off x="1038352" y="273138"/>
              <a:ext cx="1280037" cy="2271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1900"/>
                </a:lnSpc>
                <a:tabLst>
                  <a:tab pos="520700" algn="l"/>
                </a:tabLst>
                <a:defRPr sz="1400"/>
              </a:lvl1pPr>
            </a:lstStyle>
            <a:p>
              <a:r>
                <a:t>Human gene</a:t>
              </a:r>
            </a:p>
          </p:txBody>
        </p:sp>
        <p:sp>
          <p:nvSpPr>
            <p:cNvPr id="937" name="Shape 937"/>
            <p:cNvSpPr/>
            <p:nvPr/>
          </p:nvSpPr>
          <p:spPr>
            <a:xfrm>
              <a:off x="1677368" y="697581"/>
              <a:ext cx="635001"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1600"/>
                </a:lnSpc>
                <a:tabLst>
                  <a:tab pos="520700" algn="l"/>
                </a:tabLst>
                <a:defRPr sz="1400"/>
              </a:lvl1pPr>
            </a:lstStyle>
            <a:p>
              <a:r>
                <a:t>Sticky end</a:t>
              </a:r>
            </a:p>
          </p:txBody>
        </p:sp>
        <p:sp>
          <p:nvSpPr>
            <p:cNvPr id="938" name="Shape 938"/>
            <p:cNvSpPr/>
            <p:nvPr/>
          </p:nvSpPr>
          <p:spPr>
            <a:xfrm>
              <a:off x="121560" y="838735"/>
              <a:ext cx="667241" cy="45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1600"/>
                </a:lnSpc>
                <a:tabLst>
                  <a:tab pos="520700" algn="l"/>
                </a:tabLst>
                <a:defRPr sz="1400"/>
              </a:lvl1pPr>
            </a:lstStyle>
            <a:p>
              <a:r>
                <a:t>Sticky end</a:t>
              </a:r>
            </a:p>
          </p:txBody>
        </p:sp>
        <p:sp>
          <p:nvSpPr>
            <p:cNvPr id="939" name="Shape 939"/>
            <p:cNvSpPr/>
            <p:nvPr/>
          </p:nvSpPr>
          <p:spPr>
            <a:xfrm flipH="1" flipV="1">
              <a:off x="793290" y="1054962"/>
              <a:ext cx="118305" cy="132502"/>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40" name="Shape 940"/>
            <p:cNvSpPr/>
            <p:nvPr/>
          </p:nvSpPr>
          <p:spPr>
            <a:xfrm>
              <a:off x="1630889" y="685851"/>
              <a:ext cx="118306" cy="132502"/>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41" name="Shape 941"/>
            <p:cNvSpPr/>
            <p:nvPr/>
          </p:nvSpPr>
          <p:spPr>
            <a:xfrm>
              <a:off x="0" y="-1"/>
              <a:ext cx="1217458" cy="885635"/>
            </a:xfrm>
            <a:custGeom>
              <a:avLst/>
              <a:gdLst/>
              <a:ahLst/>
              <a:cxnLst>
                <a:cxn ang="0">
                  <a:pos x="wd2" y="hd2"/>
                </a:cxn>
                <a:cxn ang="5400000">
                  <a:pos x="wd2" y="hd2"/>
                </a:cxn>
                <a:cxn ang="10800000">
                  <a:pos x="wd2" y="hd2"/>
                </a:cxn>
                <a:cxn ang="16200000">
                  <a:pos x="wd2" y="hd2"/>
                </a:cxn>
              </a:cxnLst>
              <a:rect l="0" t="0" r="r" b="b"/>
              <a:pathLst>
                <a:path w="21600" h="18357" extrusionOk="0">
                  <a:moveTo>
                    <a:pt x="0" y="257"/>
                  </a:moveTo>
                  <a:cubicBezTo>
                    <a:pt x="0" y="257"/>
                    <a:pt x="9625" y="-3243"/>
                    <a:pt x="20036" y="15589"/>
                  </a:cubicBezTo>
                  <a:lnTo>
                    <a:pt x="21600" y="18357"/>
                  </a:lnTo>
                </a:path>
              </a:pathLst>
            </a:custGeom>
            <a:noFill/>
            <a:ln w="50800" cap="flat">
              <a:solidFill>
                <a:srgbClr val="FF93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963" name="Group 963"/>
          <p:cNvGrpSpPr/>
          <p:nvPr/>
        </p:nvGrpSpPr>
        <p:grpSpPr>
          <a:xfrm>
            <a:off x="4390763" y="286651"/>
            <a:ext cx="8604095" cy="3248029"/>
            <a:chOff x="49160" y="0"/>
            <a:chExt cx="8604094" cy="3248028"/>
          </a:xfrm>
        </p:grpSpPr>
        <p:grpSp>
          <p:nvGrpSpPr>
            <p:cNvPr id="959" name="Group 959"/>
            <p:cNvGrpSpPr/>
            <p:nvPr/>
          </p:nvGrpSpPr>
          <p:grpSpPr>
            <a:xfrm>
              <a:off x="293938" y="0"/>
              <a:ext cx="8359316" cy="3248028"/>
              <a:chOff x="241342" y="0"/>
              <a:chExt cx="8359314" cy="3248027"/>
            </a:xfrm>
          </p:grpSpPr>
          <p:sp>
            <p:nvSpPr>
              <p:cNvPr id="943" name="Shape 943"/>
              <p:cNvSpPr/>
              <p:nvPr/>
            </p:nvSpPr>
            <p:spPr>
              <a:xfrm>
                <a:off x="465620" y="340718"/>
                <a:ext cx="1202302" cy="2271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1900"/>
                  </a:lnSpc>
                  <a:tabLst>
                    <a:tab pos="520700" algn="l"/>
                  </a:tabLst>
                  <a:defRPr sz="1400" b="1">
                    <a:solidFill>
                      <a:srgbClr val="000000"/>
                    </a:solidFill>
                  </a:defRPr>
                </a:lvl1pPr>
              </a:lstStyle>
              <a:p>
                <a:pPr>
                  <a:defRPr b="0"/>
                </a:pPr>
                <a:r>
                  <a:rPr b="1"/>
                  <a:t>Human cell</a:t>
                </a:r>
              </a:p>
            </p:txBody>
          </p:sp>
          <p:grpSp>
            <p:nvGrpSpPr>
              <p:cNvPr id="958" name="Group 958"/>
              <p:cNvGrpSpPr/>
              <p:nvPr/>
            </p:nvGrpSpPr>
            <p:grpSpPr>
              <a:xfrm>
                <a:off x="241342" y="0"/>
                <a:ext cx="8359315" cy="3248028"/>
                <a:chOff x="241342" y="0"/>
                <a:chExt cx="8359314" cy="3248027"/>
              </a:xfrm>
            </p:grpSpPr>
            <p:grpSp>
              <p:nvGrpSpPr>
                <p:cNvPr id="956" name="Group 956"/>
                <p:cNvGrpSpPr/>
                <p:nvPr/>
              </p:nvGrpSpPr>
              <p:grpSpPr>
                <a:xfrm>
                  <a:off x="261609" y="0"/>
                  <a:ext cx="8339048" cy="2165282"/>
                  <a:chOff x="0" y="0"/>
                  <a:chExt cx="8339047" cy="2165280"/>
                </a:xfrm>
              </p:grpSpPr>
              <p:sp>
                <p:nvSpPr>
                  <p:cNvPr id="944" name="Shape 944"/>
                  <p:cNvSpPr/>
                  <p:nvPr/>
                </p:nvSpPr>
                <p:spPr>
                  <a:xfrm>
                    <a:off x="3021671" y="71025"/>
                    <a:ext cx="2587745"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2800"/>
                      </a:lnSpc>
                      <a:tabLst>
                        <a:tab pos="520700" algn="l"/>
                      </a:tabLst>
                      <a:defRPr sz="2400" b="1">
                        <a:solidFill>
                          <a:srgbClr val="000000"/>
                        </a:solidFill>
                      </a:defRPr>
                    </a:lvl1pPr>
                  </a:lstStyle>
                  <a:p>
                    <a:r>
                      <a:t>Preparing a molecular clone</a:t>
                    </a:r>
                  </a:p>
                </p:txBody>
              </p:sp>
              <p:grpSp>
                <p:nvGrpSpPr>
                  <p:cNvPr id="948" name="Group 948"/>
                  <p:cNvGrpSpPr/>
                  <p:nvPr/>
                </p:nvGrpSpPr>
                <p:grpSpPr>
                  <a:xfrm>
                    <a:off x="0" y="253098"/>
                    <a:ext cx="2688056" cy="1912184"/>
                    <a:chOff x="0" y="0"/>
                    <a:chExt cx="2688055" cy="1912182"/>
                  </a:xfrm>
                </p:grpSpPr>
                <p:pic>
                  <p:nvPicPr>
                    <p:cNvPr id="945" name="Gene Cloning Plasmid 1a .pdf"/>
                    <p:cNvPicPr>
                      <a:picLocks noChangeAspect="1"/>
                    </p:cNvPicPr>
                    <p:nvPr/>
                  </p:nvPicPr>
                  <p:blipFill>
                    <a:blip r:embed="rId3">
                      <a:extLst/>
                    </a:blip>
                    <a:stretch>
                      <a:fillRect/>
                    </a:stretch>
                  </p:blipFill>
                  <p:spPr>
                    <a:xfrm>
                      <a:off x="626898" y="0"/>
                      <a:ext cx="2061158" cy="1752600"/>
                    </a:xfrm>
                    <a:prstGeom prst="rect">
                      <a:avLst/>
                    </a:prstGeom>
                    <a:ln w="12700" cap="flat">
                      <a:noFill/>
                      <a:miter lim="400000"/>
                    </a:ln>
                    <a:effectLst/>
                  </p:spPr>
                </p:pic>
                <p:sp>
                  <p:nvSpPr>
                    <p:cNvPr id="946" name="Shape 946"/>
                    <p:cNvSpPr/>
                    <p:nvPr/>
                  </p:nvSpPr>
                  <p:spPr>
                    <a:xfrm>
                      <a:off x="0" y="1480382"/>
                      <a:ext cx="1181100"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1600"/>
                        </a:lnSpc>
                        <a:tabLst>
                          <a:tab pos="520700" algn="l"/>
                        </a:tabLst>
                        <a:defRPr sz="1400"/>
                      </a:lvl1pPr>
                    </a:lstStyle>
                    <a:p>
                      <a:r>
                        <a:t>DNA in chromosome</a:t>
                      </a:r>
                    </a:p>
                  </p:txBody>
                </p:sp>
                <p:sp>
                  <p:nvSpPr>
                    <p:cNvPr id="947" name="Shape 947"/>
                    <p:cNvSpPr/>
                    <p:nvPr/>
                  </p:nvSpPr>
                  <p:spPr>
                    <a:xfrm flipH="1">
                      <a:off x="984824" y="1157096"/>
                      <a:ext cx="435363" cy="416435"/>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955" name="Group 955"/>
                  <p:cNvGrpSpPr/>
                  <p:nvPr/>
                </p:nvGrpSpPr>
                <p:grpSpPr>
                  <a:xfrm>
                    <a:off x="5485144" y="0"/>
                    <a:ext cx="2853904" cy="1817165"/>
                    <a:chOff x="0" y="0"/>
                    <a:chExt cx="2853902" cy="1817164"/>
                  </a:xfrm>
                </p:grpSpPr>
                <p:pic>
                  <p:nvPicPr>
                    <p:cNvPr id="949" name="Gene Cloning Plasmid 1c .pdf"/>
                    <p:cNvPicPr>
                      <a:picLocks noChangeAspect="1"/>
                    </p:cNvPicPr>
                    <p:nvPr/>
                  </p:nvPicPr>
                  <p:blipFill>
                    <a:blip r:embed="rId4">
                      <a:extLst/>
                    </a:blip>
                    <a:stretch>
                      <a:fillRect/>
                    </a:stretch>
                  </p:blipFill>
                  <p:spPr>
                    <a:xfrm>
                      <a:off x="641346" y="602348"/>
                      <a:ext cx="1930401" cy="793610"/>
                    </a:xfrm>
                    <a:prstGeom prst="rect">
                      <a:avLst/>
                    </a:prstGeom>
                    <a:ln w="12700" cap="flat">
                      <a:noFill/>
                      <a:miter lim="400000"/>
                    </a:ln>
                    <a:effectLst/>
                  </p:spPr>
                </p:pic>
                <p:sp>
                  <p:nvSpPr>
                    <p:cNvPr id="950" name="Shape 950"/>
                    <p:cNvSpPr/>
                    <p:nvPr/>
                  </p:nvSpPr>
                  <p:spPr>
                    <a:xfrm>
                      <a:off x="567863" y="0"/>
                      <a:ext cx="1788771" cy="45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ts val="1600"/>
                        </a:lnSpc>
                        <a:tabLst>
                          <a:tab pos="520700" algn="l"/>
                        </a:tabLst>
                        <a:defRPr sz="1400">
                          <a:solidFill>
                            <a:srgbClr val="000000"/>
                          </a:solidFill>
                        </a:defRPr>
                      </a:pPr>
                      <a:r>
                        <a:rPr b="1" i="1"/>
                        <a:t>Escherichia coli </a:t>
                      </a:r>
                      <a:r>
                        <a:rPr b="1"/>
                        <a:t>bacterial cell</a:t>
                      </a:r>
                    </a:p>
                  </p:txBody>
                </p:sp>
                <p:sp>
                  <p:nvSpPr>
                    <p:cNvPr id="951" name="Shape 951"/>
                    <p:cNvSpPr/>
                    <p:nvPr/>
                  </p:nvSpPr>
                  <p:spPr>
                    <a:xfrm>
                      <a:off x="1519034" y="1590018"/>
                      <a:ext cx="1334869" cy="227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1900"/>
                        </a:lnSpc>
                        <a:tabLst>
                          <a:tab pos="520700" algn="l"/>
                        </a:tabLst>
                        <a:defRPr sz="1400"/>
                      </a:lvl1pPr>
                    </a:lstStyle>
                    <a:p>
                      <a:r>
                        <a:t>Chromosome</a:t>
                      </a:r>
                    </a:p>
                  </p:txBody>
                </p:sp>
                <p:sp>
                  <p:nvSpPr>
                    <p:cNvPr id="952" name="Shape 952"/>
                    <p:cNvSpPr/>
                    <p:nvPr/>
                  </p:nvSpPr>
                  <p:spPr>
                    <a:xfrm>
                      <a:off x="0" y="1448052"/>
                      <a:ext cx="848857" cy="227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1900"/>
                        </a:lnSpc>
                        <a:tabLst>
                          <a:tab pos="520700" algn="l"/>
                        </a:tabLst>
                        <a:defRPr sz="1400"/>
                      </a:lvl1pPr>
                    </a:lstStyle>
                    <a:p>
                      <a:r>
                        <a:t>Plasmid</a:t>
                      </a:r>
                    </a:p>
                  </p:txBody>
                </p:sp>
                <p:sp>
                  <p:nvSpPr>
                    <p:cNvPr id="953" name="Shape 953"/>
                    <p:cNvSpPr/>
                    <p:nvPr/>
                  </p:nvSpPr>
                  <p:spPr>
                    <a:xfrm flipH="1">
                      <a:off x="534737" y="1083673"/>
                      <a:ext cx="340718" cy="288665"/>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54" name="Shape 954"/>
                    <p:cNvSpPr/>
                    <p:nvPr/>
                  </p:nvSpPr>
                  <p:spPr>
                    <a:xfrm>
                      <a:off x="2030111" y="1277693"/>
                      <a:ext cx="37859" cy="246075"/>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sp>
              <p:nvSpPr>
                <p:cNvPr id="957" name="Shape 957"/>
                <p:cNvSpPr/>
                <p:nvPr/>
              </p:nvSpPr>
              <p:spPr>
                <a:xfrm>
                  <a:off x="241342" y="2481411"/>
                  <a:ext cx="2413422" cy="766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a:solidFill>
                        <a:srgbClr val="000000"/>
                      </a:solidFill>
                    </a:defRPr>
                  </a:lvl1pPr>
                </a:lstStyle>
                <a:p>
                  <a:r>
                    <a:t>A gene of interest (DNA fragment) is isolated from human tissue cells.</a:t>
                  </a:r>
                </a:p>
              </p:txBody>
            </p:sp>
          </p:grpSp>
        </p:grpSp>
        <p:grpSp>
          <p:nvGrpSpPr>
            <p:cNvPr id="962" name="Group 962"/>
            <p:cNvGrpSpPr/>
            <p:nvPr/>
          </p:nvGrpSpPr>
          <p:grpSpPr>
            <a:xfrm>
              <a:off x="49160" y="2460482"/>
              <a:ext cx="360823" cy="360823"/>
              <a:chOff x="49160" y="0"/>
              <a:chExt cx="360822" cy="360822"/>
            </a:xfrm>
          </p:grpSpPr>
          <p:sp>
            <p:nvSpPr>
              <p:cNvPr id="960" name="Shape 960"/>
              <p:cNvSpPr/>
              <p:nvPr/>
            </p:nvSpPr>
            <p:spPr>
              <a:xfrm>
                <a:off x="49160"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61" name="Shape 961"/>
              <p:cNvSpPr/>
              <p:nvPr/>
            </p:nvSpPr>
            <p:spPr>
              <a:xfrm>
                <a:off x="593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tabLst>
                    <a:tab pos="520700" algn="l"/>
                  </a:tabLst>
                  <a:defRPr b="1">
                    <a:solidFill>
                      <a:srgbClr val="FFFFFF"/>
                    </a:solidFill>
                  </a:defRPr>
                </a:lvl1pPr>
              </a:lstStyle>
              <a:p>
                <a:r>
                  <a:t>1</a:t>
                </a:r>
              </a:p>
            </p:txBody>
          </p:sp>
        </p:grpSp>
      </p:grpSp>
      <p:grpSp>
        <p:nvGrpSpPr>
          <p:cNvPr id="980" name="Group 980"/>
          <p:cNvGrpSpPr/>
          <p:nvPr/>
        </p:nvGrpSpPr>
        <p:grpSpPr>
          <a:xfrm>
            <a:off x="7940481" y="1280412"/>
            <a:ext cx="4666192" cy="3842789"/>
            <a:chOff x="0" y="-1"/>
            <a:chExt cx="4666191" cy="3842788"/>
          </a:xfrm>
        </p:grpSpPr>
        <p:grpSp>
          <p:nvGrpSpPr>
            <p:cNvPr id="976" name="Group 976"/>
            <p:cNvGrpSpPr/>
            <p:nvPr/>
          </p:nvGrpSpPr>
          <p:grpSpPr>
            <a:xfrm>
              <a:off x="0" y="-1"/>
              <a:ext cx="4666191" cy="3842788"/>
              <a:chOff x="0" y="0"/>
              <a:chExt cx="4666190" cy="3842786"/>
            </a:xfrm>
          </p:grpSpPr>
          <p:sp>
            <p:nvSpPr>
              <p:cNvPr id="964" name="Shape 964"/>
              <p:cNvSpPr/>
              <p:nvPr/>
            </p:nvSpPr>
            <p:spPr>
              <a:xfrm>
                <a:off x="2962599" y="2934204"/>
                <a:ext cx="1703592" cy="9085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1900"/>
                  </a:lnSpc>
                  <a:tabLst>
                    <a:tab pos="520700" algn="l"/>
                  </a:tabLst>
                  <a:defRPr sz="1600">
                    <a:solidFill>
                      <a:srgbClr val="000000"/>
                    </a:solidFill>
                  </a:defRPr>
                </a:lvl1pPr>
              </a:lstStyle>
              <a:p>
                <a:r>
                  <a:t>An appropriate plasmid vector is isolated from a bacterial cell.</a:t>
                </a:r>
              </a:p>
            </p:txBody>
          </p:sp>
          <p:grpSp>
            <p:nvGrpSpPr>
              <p:cNvPr id="975" name="Group 975"/>
              <p:cNvGrpSpPr/>
              <p:nvPr/>
            </p:nvGrpSpPr>
            <p:grpSpPr>
              <a:xfrm>
                <a:off x="0" y="-1"/>
                <a:ext cx="4661574" cy="2441816"/>
                <a:chOff x="0" y="0"/>
                <a:chExt cx="4661573" cy="2441814"/>
              </a:xfrm>
            </p:grpSpPr>
            <p:sp>
              <p:nvSpPr>
                <p:cNvPr id="965" name="Shape 965"/>
                <p:cNvSpPr/>
                <p:nvPr/>
              </p:nvSpPr>
              <p:spPr>
                <a:xfrm>
                  <a:off x="2385028" y="1462249"/>
                  <a:ext cx="865994" cy="45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ts val="1600"/>
                    </a:lnSpc>
                    <a:tabLst>
                      <a:tab pos="520700" algn="l"/>
                    </a:tabLst>
                  </a:pPr>
                  <a:r>
                    <a:rPr sz="1400">
                      <a:solidFill>
                        <a:srgbClr val="000000"/>
                      </a:solidFill>
                    </a:rPr>
                    <a:t>Plasmid</a:t>
                  </a:r>
                </a:p>
                <a:p>
                  <a:pPr algn="ctr">
                    <a:lnSpc>
                      <a:spcPts val="1600"/>
                    </a:lnSpc>
                    <a:tabLst>
                      <a:tab pos="520700" algn="l"/>
                    </a:tabLst>
                  </a:pPr>
                  <a:r>
                    <a:rPr sz="1400">
                      <a:solidFill>
                        <a:srgbClr val="000000"/>
                      </a:solidFill>
                    </a:rPr>
                    <a:t>vector</a:t>
                  </a:r>
                </a:p>
              </p:txBody>
            </p:sp>
            <p:grpSp>
              <p:nvGrpSpPr>
                <p:cNvPr id="974" name="Group 974"/>
                <p:cNvGrpSpPr/>
                <p:nvPr/>
              </p:nvGrpSpPr>
              <p:grpSpPr>
                <a:xfrm>
                  <a:off x="0" y="0"/>
                  <a:ext cx="4661574" cy="2441815"/>
                  <a:chOff x="0" y="0"/>
                  <a:chExt cx="4661573" cy="2441814"/>
                </a:xfrm>
              </p:grpSpPr>
              <p:pic>
                <p:nvPicPr>
                  <p:cNvPr id="966" name="Gene Cloning Plasmid 1d .pdf"/>
                  <p:cNvPicPr>
                    <a:picLocks noChangeAspect="1"/>
                  </p:cNvPicPr>
                  <p:nvPr/>
                </p:nvPicPr>
                <p:blipFill>
                  <a:blip r:embed="rId5">
                    <a:extLst/>
                  </a:blip>
                  <a:stretch>
                    <a:fillRect/>
                  </a:stretch>
                </p:blipFill>
                <p:spPr>
                  <a:xfrm>
                    <a:off x="2253906" y="1094486"/>
                    <a:ext cx="1388013" cy="1219201"/>
                  </a:xfrm>
                  <a:prstGeom prst="rect">
                    <a:avLst/>
                  </a:prstGeom>
                  <a:ln w="12700" cap="flat">
                    <a:noFill/>
                    <a:miter lim="400000"/>
                  </a:ln>
                  <a:effectLst/>
                </p:spPr>
              </p:pic>
              <p:sp>
                <p:nvSpPr>
                  <p:cNvPr id="967" name="Shape 967"/>
                  <p:cNvSpPr/>
                  <p:nvPr/>
                </p:nvSpPr>
                <p:spPr>
                  <a:xfrm>
                    <a:off x="0" y="1391266"/>
                    <a:ext cx="2030113" cy="45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1600"/>
                      </a:lnSpc>
                      <a:tabLst>
                        <a:tab pos="520700" algn="l"/>
                      </a:tabLst>
                      <a:defRPr sz="1400"/>
                    </a:lvl1pPr>
                  </a:lstStyle>
                  <a:p>
                    <a:r>
                      <a:t>Restriction enzyme recognition sequence</a:t>
                    </a:r>
                  </a:p>
                </p:txBody>
              </p:sp>
              <p:sp>
                <p:nvSpPr>
                  <p:cNvPr id="968" name="Shape 968"/>
                  <p:cNvSpPr/>
                  <p:nvPr/>
                </p:nvSpPr>
                <p:spPr>
                  <a:xfrm>
                    <a:off x="596257" y="1987523"/>
                    <a:ext cx="1590019" cy="45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1600"/>
                      </a:lnSpc>
                      <a:tabLst>
                        <a:tab pos="520700" algn="l"/>
                      </a:tabLst>
                      <a:defRPr sz="1400"/>
                    </a:lvl1pPr>
                  </a:lstStyle>
                  <a:p>
                    <a:r>
                      <a:t>Tetracycline-resistance gene</a:t>
                    </a:r>
                  </a:p>
                </p:txBody>
              </p:sp>
              <p:sp>
                <p:nvSpPr>
                  <p:cNvPr id="969" name="Shape 969"/>
                  <p:cNvSpPr/>
                  <p:nvPr/>
                </p:nvSpPr>
                <p:spPr>
                  <a:xfrm>
                    <a:off x="3709073" y="1626706"/>
                    <a:ext cx="952501"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1600"/>
                      </a:lnSpc>
                      <a:tabLst>
                        <a:tab pos="520700" algn="l"/>
                      </a:tabLst>
                      <a:defRPr sz="1400"/>
                    </a:lvl1pPr>
                  </a:lstStyle>
                  <a:p>
                    <a:r>
                      <a:t>Ampicillin-resistance gene</a:t>
                    </a:r>
                  </a:p>
                </p:txBody>
              </p:sp>
              <p:sp>
                <p:nvSpPr>
                  <p:cNvPr id="970" name="Shape 970"/>
                  <p:cNvSpPr/>
                  <p:nvPr/>
                </p:nvSpPr>
                <p:spPr>
                  <a:xfrm flipH="1">
                    <a:off x="2035606" y="1911807"/>
                    <a:ext cx="283172" cy="221461"/>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71" name="Shape 971"/>
                  <p:cNvSpPr/>
                  <p:nvPr/>
                </p:nvSpPr>
                <p:spPr>
                  <a:xfrm>
                    <a:off x="3416648" y="1722520"/>
                    <a:ext cx="340719" cy="113574"/>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72" name="Shape 972"/>
                  <p:cNvSpPr/>
                  <p:nvPr/>
                </p:nvSpPr>
                <p:spPr>
                  <a:xfrm flipH="1" flipV="1">
                    <a:off x="1996987" y="1646805"/>
                    <a:ext cx="293397" cy="9465"/>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73" name="Shape 973"/>
                  <p:cNvSpPr/>
                  <p:nvPr/>
                </p:nvSpPr>
                <p:spPr>
                  <a:xfrm>
                    <a:off x="3122249" y="0"/>
                    <a:ext cx="437618" cy="1139645"/>
                  </a:xfrm>
                  <a:custGeom>
                    <a:avLst/>
                    <a:gdLst/>
                    <a:ahLst/>
                    <a:cxnLst>
                      <a:cxn ang="0">
                        <a:pos x="wd2" y="hd2"/>
                      </a:cxn>
                      <a:cxn ang="5400000">
                        <a:pos x="wd2" y="hd2"/>
                      </a:cxn>
                      <a:cxn ang="10800000">
                        <a:pos x="wd2" y="hd2"/>
                      </a:cxn>
                      <a:cxn ang="16200000">
                        <a:pos x="wd2" y="hd2"/>
                      </a:cxn>
                    </a:cxnLst>
                    <a:rect l="0" t="0" r="r" b="b"/>
                    <a:pathLst>
                      <a:path w="16212" h="21600" extrusionOk="0">
                        <a:moveTo>
                          <a:pt x="0" y="21600"/>
                        </a:moveTo>
                        <a:lnTo>
                          <a:pt x="3368" y="19104"/>
                        </a:lnTo>
                        <a:cubicBezTo>
                          <a:pt x="15990" y="9776"/>
                          <a:pt x="21600" y="4395"/>
                          <a:pt x="9504" y="0"/>
                        </a:cubicBezTo>
                      </a:path>
                    </a:pathLst>
                  </a:custGeom>
                  <a:noFill/>
                  <a:ln w="50800" cap="flat">
                    <a:solidFill>
                      <a:srgbClr val="FF9300"/>
                    </a:solidFill>
                    <a:prstDash val="solid"/>
                    <a:miter lim="400000"/>
                    <a:head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grpSp>
        <p:grpSp>
          <p:nvGrpSpPr>
            <p:cNvPr id="979" name="Group 979"/>
            <p:cNvGrpSpPr/>
            <p:nvPr/>
          </p:nvGrpSpPr>
          <p:grpSpPr>
            <a:xfrm>
              <a:off x="2708842" y="2889120"/>
              <a:ext cx="360824" cy="360824"/>
              <a:chOff x="49160" y="0"/>
              <a:chExt cx="360822" cy="360822"/>
            </a:xfrm>
          </p:grpSpPr>
          <p:sp>
            <p:nvSpPr>
              <p:cNvPr id="977" name="Shape 977"/>
              <p:cNvSpPr/>
              <p:nvPr/>
            </p:nvSpPr>
            <p:spPr>
              <a:xfrm>
                <a:off x="49160"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78" name="Shape 978"/>
              <p:cNvSpPr/>
              <p:nvPr/>
            </p:nvSpPr>
            <p:spPr>
              <a:xfrm>
                <a:off x="593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tabLst>
                    <a:tab pos="520700" algn="l"/>
                  </a:tabLst>
                  <a:defRPr b="1">
                    <a:solidFill>
                      <a:srgbClr val="FFFFFF"/>
                    </a:solidFill>
                  </a:defRPr>
                </a:lvl1pPr>
              </a:lstStyle>
              <a:p>
                <a:r>
                  <a:t>2</a:t>
                </a:r>
              </a:p>
            </p:txBody>
          </p:sp>
        </p:grpSp>
      </p:grpSp>
      <p:grpSp>
        <p:nvGrpSpPr>
          <p:cNvPr id="998" name="Group 998"/>
          <p:cNvGrpSpPr/>
          <p:nvPr/>
        </p:nvGrpSpPr>
        <p:grpSpPr>
          <a:xfrm>
            <a:off x="4395515" y="2705047"/>
            <a:ext cx="6015418" cy="3132058"/>
            <a:chOff x="58992" y="0"/>
            <a:chExt cx="6015416" cy="3132057"/>
          </a:xfrm>
        </p:grpSpPr>
        <p:grpSp>
          <p:nvGrpSpPr>
            <p:cNvPr id="994" name="Group 994"/>
            <p:cNvGrpSpPr/>
            <p:nvPr/>
          </p:nvGrpSpPr>
          <p:grpSpPr>
            <a:xfrm>
              <a:off x="299018" y="0"/>
              <a:ext cx="5775390" cy="3132057"/>
              <a:chOff x="241342" y="0"/>
              <a:chExt cx="5775388" cy="3132056"/>
            </a:xfrm>
          </p:grpSpPr>
          <p:grpSp>
            <p:nvGrpSpPr>
              <p:cNvPr id="992" name="Group 992"/>
              <p:cNvGrpSpPr/>
              <p:nvPr/>
            </p:nvGrpSpPr>
            <p:grpSpPr>
              <a:xfrm>
                <a:off x="3503934" y="0"/>
                <a:ext cx="2512798" cy="3132057"/>
                <a:chOff x="0" y="0"/>
                <a:chExt cx="2512797" cy="3132056"/>
              </a:xfrm>
            </p:grpSpPr>
            <p:pic>
              <p:nvPicPr>
                <p:cNvPr id="981" name="Cloning Plasmid molecule.pdf"/>
                <p:cNvPicPr>
                  <a:picLocks noChangeAspect="1"/>
                </p:cNvPicPr>
                <p:nvPr/>
              </p:nvPicPr>
              <p:blipFill>
                <a:blip r:embed="rId6">
                  <a:extLst/>
                </a:blip>
                <a:stretch>
                  <a:fillRect/>
                </a:stretch>
              </p:blipFill>
              <p:spPr>
                <a:xfrm>
                  <a:off x="1041148" y="1866952"/>
                  <a:ext cx="1320801" cy="1265105"/>
                </a:xfrm>
                <a:prstGeom prst="rect">
                  <a:avLst/>
                </a:prstGeom>
                <a:ln w="12700" cap="flat">
                  <a:noFill/>
                  <a:miter lim="400000"/>
                </a:ln>
                <a:effectLst/>
              </p:spPr>
            </p:pic>
            <p:pic>
              <p:nvPicPr>
                <p:cNvPr id="982" name="Cloning Plasmid blue dna-1.pdf"/>
                <p:cNvPicPr>
                  <a:picLocks noChangeAspect="1"/>
                </p:cNvPicPr>
                <p:nvPr/>
              </p:nvPicPr>
              <p:blipFill>
                <a:blip r:embed="rId7">
                  <a:extLst/>
                </a:blip>
                <a:stretch>
                  <a:fillRect/>
                </a:stretch>
              </p:blipFill>
              <p:spPr>
                <a:xfrm>
                  <a:off x="598165" y="1930452"/>
                  <a:ext cx="419101" cy="992430"/>
                </a:xfrm>
                <a:prstGeom prst="rect">
                  <a:avLst/>
                </a:prstGeom>
                <a:ln w="12700" cap="flat">
                  <a:noFill/>
                  <a:miter lim="400000"/>
                </a:ln>
                <a:effectLst/>
              </p:spPr>
            </p:pic>
            <p:sp>
              <p:nvSpPr>
                <p:cNvPr id="983" name="Shape 983"/>
                <p:cNvSpPr/>
                <p:nvPr/>
              </p:nvSpPr>
              <p:spPr>
                <a:xfrm>
                  <a:off x="0" y="0"/>
                  <a:ext cx="576475" cy="2570269"/>
                </a:xfrm>
                <a:custGeom>
                  <a:avLst/>
                  <a:gdLst/>
                  <a:ahLst/>
                  <a:cxnLst>
                    <a:cxn ang="0">
                      <a:pos x="wd2" y="hd2"/>
                    </a:cxn>
                    <a:cxn ang="5400000">
                      <a:pos x="wd2" y="hd2"/>
                    </a:cxn>
                    <a:cxn ang="10800000">
                      <a:pos x="wd2" y="hd2"/>
                    </a:cxn>
                    <a:cxn ang="16200000">
                      <a:pos x="wd2" y="hd2"/>
                    </a:cxn>
                  </a:cxnLst>
                  <a:rect l="0" t="0" r="r" b="b"/>
                  <a:pathLst>
                    <a:path w="14472" h="21600" extrusionOk="0">
                      <a:moveTo>
                        <a:pt x="14472" y="21600"/>
                      </a:moveTo>
                      <a:lnTo>
                        <a:pt x="10573" y="21276"/>
                      </a:lnTo>
                      <a:cubicBezTo>
                        <a:pt x="-7128" y="20202"/>
                        <a:pt x="12830" y="2227"/>
                        <a:pt x="0" y="0"/>
                      </a:cubicBezTo>
                    </a:path>
                  </a:pathLst>
                </a:custGeom>
                <a:noFill/>
                <a:ln w="50800" cap="flat">
                  <a:solidFill>
                    <a:srgbClr val="FF9300"/>
                  </a:solidFill>
                  <a:prstDash val="solid"/>
                  <a:miter lim="400000"/>
                  <a:head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84" name="Shape 984"/>
                <p:cNvSpPr/>
                <p:nvPr/>
              </p:nvSpPr>
              <p:spPr>
                <a:xfrm>
                  <a:off x="1201978" y="2276187"/>
                  <a:ext cx="695634" cy="45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1600"/>
                    </a:lnSpc>
                    <a:tabLst>
                      <a:tab pos="520700" algn="l"/>
                    </a:tabLst>
                    <a:defRPr sz="1400"/>
                  </a:lvl1pPr>
                </a:lstStyle>
                <a:p>
                  <a:r>
                    <a:t>Sticky ends</a:t>
                  </a:r>
                </a:p>
              </p:txBody>
            </p:sp>
            <p:sp>
              <p:nvSpPr>
                <p:cNvPr id="985" name="Shape 985"/>
                <p:cNvSpPr/>
                <p:nvPr/>
              </p:nvSpPr>
              <p:spPr>
                <a:xfrm>
                  <a:off x="208215" y="1395999"/>
                  <a:ext cx="1007960" cy="454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ts val="1600"/>
                    </a:lnSpc>
                    <a:tabLst>
                      <a:tab pos="520700" algn="l"/>
                    </a:tabLst>
                    <a:defRPr sz="1400"/>
                  </a:lvl1pPr>
                </a:lstStyle>
                <a:p>
                  <a:r>
                    <a:t>Gene disrupted</a:t>
                  </a:r>
                </a:p>
              </p:txBody>
            </p:sp>
            <p:sp>
              <p:nvSpPr>
                <p:cNvPr id="986" name="Shape 986"/>
                <p:cNvSpPr/>
                <p:nvPr/>
              </p:nvSpPr>
              <p:spPr>
                <a:xfrm flipH="1" flipV="1">
                  <a:off x="979565" y="1926005"/>
                  <a:ext cx="231879" cy="212950"/>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87" name="Shape 987"/>
                <p:cNvSpPr/>
                <p:nvPr/>
              </p:nvSpPr>
              <p:spPr>
                <a:xfrm flipV="1">
                  <a:off x="1963862" y="847063"/>
                  <a:ext cx="548936" cy="1116800"/>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88" name="Shape 988"/>
                <p:cNvSpPr/>
                <p:nvPr/>
              </p:nvSpPr>
              <p:spPr>
                <a:xfrm>
                  <a:off x="1159388" y="2295116"/>
                  <a:ext cx="194865" cy="176834"/>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89" name="Shape 989"/>
                <p:cNvSpPr/>
                <p:nvPr/>
              </p:nvSpPr>
              <p:spPr>
                <a:xfrm flipV="1">
                  <a:off x="1159388" y="2583868"/>
                  <a:ext cx="199071" cy="198665"/>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90" name="Shape 990"/>
                <p:cNvSpPr/>
                <p:nvPr/>
              </p:nvSpPr>
              <p:spPr>
                <a:xfrm flipH="1">
                  <a:off x="857711" y="2844052"/>
                  <a:ext cx="188106" cy="35492"/>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991" name="Shape 991"/>
                <p:cNvSpPr/>
                <p:nvPr/>
              </p:nvSpPr>
              <p:spPr>
                <a:xfrm flipH="1" flipV="1">
                  <a:off x="790276" y="2276187"/>
                  <a:ext cx="259089" cy="128"/>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993" name="Shape 993"/>
              <p:cNvSpPr/>
              <p:nvPr/>
            </p:nvSpPr>
            <p:spPr>
              <a:xfrm>
                <a:off x="241342" y="983270"/>
                <a:ext cx="2819401"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a:solidFill>
                      <a:srgbClr val="000000"/>
                    </a:solidFill>
                  </a:defRPr>
                </a:lvl1pPr>
              </a:lstStyle>
              <a:p>
                <a:r>
                  <a:t>Human DNA and plasmid are treated with the same restriction enzyme to produce identical sticky ends.</a:t>
                </a:r>
              </a:p>
            </p:txBody>
          </p:sp>
        </p:grpSp>
        <p:grpSp>
          <p:nvGrpSpPr>
            <p:cNvPr id="997" name="Group 997"/>
            <p:cNvGrpSpPr/>
            <p:nvPr/>
          </p:nvGrpSpPr>
          <p:grpSpPr>
            <a:xfrm>
              <a:off x="58992" y="926006"/>
              <a:ext cx="360823" cy="360824"/>
              <a:chOff x="58992" y="0"/>
              <a:chExt cx="360822" cy="360822"/>
            </a:xfrm>
          </p:grpSpPr>
          <p:sp>
            <p:nvSpPr>
              <p:cNvPr id="995" name="Shape 995"/>
              <p:cNvSpPr/>
              <p:nvPr/>
            </p:nvSpPr>
            <p:spPr>
              <a:xfrm>
                <a:off x="58992"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996" name="Shape 996"/>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tabLst>
                    <a:tab pos="520700" algn="l"/>
                  </a:tabLst>
                  <a:defRPr b="1">
                    <a:solidFill>
                      <a:srgbClr val="FFFFFF"/>
                    </a:solidFill>
                  </a:defRPr>
                </a:lvl1pPr>
              </a:lstStyle>
              <a:p>
                <a:r>
                  <a:t>3</a:t>
                </a:r>
              </a:p>
            </p:txBody>
          </p:sp>
        </p:grpSp>
      </p:grpSp>
      <p:grpSp>
        <p:nvGrpSpPr>
          <p:cNvPr id="1003" name="Group 1003"/>
          <p:cNvGrpSpPr/>
          <p:nvPr/>
        </p:nvGrpSpPr>
        <p:grpSpPr>
          <a:xfrm>
            <a:off x="4380275" y="4951854"/>
            <a:ext cx="3307758" cy="1083952"/>
            <a:chOff x="58992" y="0"/>
            <a:chExt cx="3307757" cy="1083950"/>
          </a:xfrm>
        </p:grpSpPr>
        <p:sp>
          <p:nvSpPr>
            <p:cNvPr id="999" name="Shape 999"/>
            <p:cNvSpPr/>
            <p:nvPr/>
          </p:nvSpPr>
          <p:spPr>
            <a:xfrm>
              <a:off x="318748" y="42549"/>
              <a:ext cx="3048001"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a:solidFill>
                    <a:srgbClr val="000000"/>
                  </a:solidFill>
                </a:defRPr>
              </a:lvl1pPr>
            </a:lstStyle>
            <a:p>
              <a:r>
                <a:t>Restriction enzyme cuts the plasmid DNA at its single recognition sequence, disrupting the tetracycline resistance gene.</a:t>
              </a:r>
            </a:p>
          </p:txBody>
        </p:sp>
        <p:grpSp>
          <p:nvGrpSpPr>
            <p:cNvPr id="1002" name="Group 1002"/>
            <p:cNvGrpSpPr/>
            <p:nvPr/>
          </p:nvGrpSpPr>
          <p:grpSpPr>
            <a:xfrm>
              <a:off x="58992" y="0"/>
              <a:ext cx="360823" cy="360823"/>
              <a:chOff x="58992" y="0"/>
              <a:chExt cx="360822" cy="360822"/>
            </a:xfrm>
          </p:grpSpPr>
          <p:sp>
            <p:nvSpPr>
              <p:cNvPr id="1000" name="Shape 1000"/>
              <p:cNvSpPr/>
              <p:nvPr/>
            </p:nvSpPr>
            <p:spPr>
              <a:xfrm>
                <a:off x="58992"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01" name="Shape 1001"/>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tabLst>
                    <a:tab pos="520700" algn="l"/>
                  </a:tabLst>
                  <a:defRPr b="1">
                    <a:solidFill>
                      <a:srgbClr val="FFFFFF"/>
                    </a:solidFill>
                  </a:defRPr>
                </a:lvl1pPr>
              </a:lstStyle>
              <a:p>
                <a:r>
                  <a:t>4</a:t>
                </a:r>
              </a:p>
            </p:txBody>
          </p:sp>
        </p:grpSp>
      </p:grpSp>
      <p:grpSp>
        <p:nvGrpSpPr>
          <p:cNvPr id="1015" name="Group 1015"/>
          <p:cNvGrpSpPr/>
          <p:nvPr/>
        </p:nvGrpSpPr>
        <p:grpSpPr>
          <a:xfrm>
            <a:off x="4349795" y="5894307"/>
            <a:ext cx="6898495" cy="2009497"/>
            <a:chOff x="58992" y="0"/>
            <a:chExt cx="6898493" cy="2009496"/>
          </a:xfrm>
        </p:grpSpPr>
        <p:grpSp>
          <p:nvGrpSpPr>
            <p:cNvPr id="1011" name="Group 1011"/>
            <p:cNvGrpSpPr/>
            <p:nvPr/>
          </p:nvGrpSpPr>
          <p:grpSpPr>
            <a:xfrm>
              <a:off x="353717" y="0"/>
              <a:ext cx="6603768" cy="2009496"/>
              <a:chOff x="250321" y="0"/>
              <a:chExt cx="6603766" cy="2009495"/>
            </a:xfrm>
          </p:grpSpPr>
          <p:grpSp>
            <p:nvGrpSpPr>
              <p:cNvPr id="1009" name="Group 1009"/>
              <p:cNvGrpSpPr/>
              <p:nvPr/>
            </p:nvGrpSpPr>
            <p:grpSpPr>
              <a:xfrm>
                <a:off x="2883489" y="0"/>
                <a:ext cx="3970600" cy="2009496"/>
                <a:chOff x="0" y="0"/>
                <a:chExt cx="3970599" cy="2009495"/>
              </a:xfrm>
            </p:grpSpPr>
            <p:pic>
              <p:nvPicPr>
                <p:cNvPr id="1004" name="Gene Cloning Plasmid 1f .pdf"/>
                <p:cNvPicPr>
                  <a:picLocks noChangeAspect="1"/>
                </p:cNvPicPr>
                <p:nvPr/>
              </p:nvPicPr>
              <p:blipFill>
                <a:blip r:embed="rId8">
                  <a:extLst/>
                </a:blip>
                <a:stretch>
                  <a:fillRect/>
                </a:stretch>
              </p:blipFill>
              <p:spPr>
                <a:xfrm>
                  <a:off x="1447210" y="768789"/>
                  <a:ext cx="1422401" cy="1240707"/>
                </a:xfrm>
                <a:prstGeom prst="rect">
                  <a:avLst/>
                </a:prstGeom>
                <a:ln w="12700" cap="flat">
                  <a:noFill/>
                  <a:miter lim="400000"/>
                </a:ln>
                <a:effectLst/>
              </p:spPr>
            </p:pic>
            <p:sp>
              <p:nvSpPr>
                <p:cNvPr id="1005" name="Shape 1005"/>
                <p:cNvSpPr/>
                <p:nvPr/>
              </p:nvSpPr>
              <p:spPr>
                <a:xfrm>
                  <a:off x="2607726" y="1036350"/>
                  <a:ext cx="1362874" cy="681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gn="ctr">
                    <a:lnSpc>
                      <a:spcPts val="1600"/>
                    </a:lnSpc>
                    <a:tabLst>
                      <a:tab pos="520700" algn="l"/>
                    </a:tabLst>
                  </a:pPr>
                  <a:r>
                    <a:rPr sz="1400" b="1">
                      <a:solidFill>
                        <a:srgbClr val="000000"/>
                      </a:solidFill>
                    </a:rPr>
                    <a:t>Recombinant DNA</a:t>
                  </a:r>
                </a:p>
                <a:p>
                  <a:pPr algn="ctr">
                    <a:lnSpc>
                      <a:spcPts val="1600"/>
                    </a:lnSpc>
                    <a:tabLst>
                      <a:tab pos="520700" algn="l"/>
                    </a:tabLst>
                  </a:pPr>
                  <a:r>
                    <a:rPr sz="1400" b="1">
                      <a:solidFill>
                        <a:srgbClr val="000000"/>
                      </a:solidFill>
                    </a:rPr>
                    <a:t>molecule</a:t>
                  </a:r>
                </a:p>
              </p:txBody>
            </p:sp>
            <p:sp>
              <p:nvSpPr>
                <p:cNvPr id="1006" name="Shape 1006"/>
                <p:cNvSpPr/>
                <p:nvPr/>
              </p:nvSpPr>
              <p:spPr>
                <a:xfrm>
                  <a:off x="0" y="1343459"/>
                  <a:ext cx="1155700" cy="22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1900"/>
                    </a:lnSpc>
                    <a:tabLst>
                      <a:tab pos="520700" algn="l"/>
                    </a:tabLst>
                    <a:defRPr sz="1400"/>
                  </a:lvl1pPr>
                </a:lstStyle>
                <a:p>
                  <a:r>
                    <a:t>Human gene</a:t>
                  </a:r>
                </a:p>
              </p:txBody>
            </p:sp>
            <p:sp>
              <p:nvSpPr>
                <p:cNvPr id="1007" name="Shape 1007"/>
                <p:cNvSpPr/>
                <p:nvPr/>
              </p:nvSpPr>
              <p:spPr>
                <a:xfrm flipH="1" flipV="1">
                  <a:off x="1183334" y="1443320"/>
                  <a:ext cx="312326" cy="9465"/>
                </a:xfrm>
                <a:prstGeom prst="line">
                  <a:avLst/>
                </a:prstGeom>
                <a:noFill/>
                <a:ln w="1905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08" name="Shape 1008"/>
                <p:cNvSpPr/>
                <p:nvPr/>
              </p:nvSpPr>
              <p:spPr>
                <a:xfrm flipV="1">
                  <a:off x="2125042" y="0"/>
                  <a:ext cx="1" cy="700366"/>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010" name="Shape 1010"/>
              <p:cNvSpPr/>
              <p:nvPr/>
            </p:nvSpPr>
            <p:spPr>
              <a:xfrm>
                <a:off x="250321" y="720991"/>
                <a:ext cx="2725747" cy="766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a:solidFill>
                      <a:srgbClr val="000000"/>
                    </a:solidFill>
                  </a:defRPr>
                </a:lvl1pPr>
              </a:lstStyle>
              <a:p>
                <a:r>
                  <a:t>Mix the DNAs together and add the enzyme DNA ligase to join the sticky ends. </a:t>
                </a:r>
              </a:p>
            </p:txBody>
          </p:sp>
        </p:grpSp>
        <p:grpSp>
          <p:nvGrpSpPr>
            <p:cNvPr id="1014" name="Group 1014"/>
            <p:cNvGrpSpPr/>
            <p:nvPr/>
          </p:nvGrpSpPr>
          <p:grpSpPr>
            <a:xfrm>
              <a:off x="58992" y="652667"/>
              <a:ext cx="360823" cy="360823"/>
              <a:chOff x="58992" y="0"/>
              <a:chExt cx="360822" cy="360822"/>
            </a:xfrm>
          </p:grpSpPr>
          <p:sp>
            <p:nvSpPr>
              <p:cNvPr id="1012" name="Shape 1012"/>
              <p:cNvSpPr/>
              <p:nvPr/>
            </p:nvSpPr>
            <p:spPr>
              <a:xfrm>
                <a:off x="58992"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13" name="Shape 1013"/>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tabLst>
                    <a:tab pos="520700" algn="l"/>
                  </a:tabLst>
                  <a:defRPr b="1">
                    <a:solidFill>
                      <a:srgbClr val="FFFFFF"/>
                    </a:solidFill>
                  </a:defRPr>
                </a:lvl1pPr>
              </a:lstStyle>
              <a:p>
                <a:r>
                  <a:t>5</a:t>
                </a:r>
              </a:p>
            </p:txBody>
          </p:sp>
        </p:grpSp>
      </p:grpSp>
      <p:grpSp>
        <p:nvGrpSpPr>
          <p:cNvPr id="1024" name="Group 1024"/>
          <p:cNvGrpSpPr/>
          <p:nvPr/>
        </p:nvGrpSpPr>
        <p:grpSpPr>
          <a:xfrm>
            <a:off x="4400595" y="7938894"/>
            <a:ext cx="6190217" cy="1509907"/>
            <a:chOff x="58992" y="0"/>
            <a:chExt cx="6190215" cy="1509906"/>
          </a:xfrm>
        </p:grpSpPr>
        <p:grpSp>
          <p:nvGrpSpPr>
            <p:cNvPr id="1020" name="Group 1020"/>
            <p:cNvGrpSpPr/>
            <p:nvPr/>
          </p:nvGrpSpPr>
          <p:grpSpPr>
            <a:xfrm>
              <a:off x="298428" y="42310"/>
              <a:ext cx="5950779" cy="1467596"/>
              <a:chOff x="245831" y="0"/>
              <a:chExt cx="5950778" cy="1467594"/>
            </a:xfrm>
          </p:grpSpPr>
          <p:grpSp>
            <p:nvGrpSpPr>
              <p:cNvPr id="1018" name="Group 1018"/>
              <p:cNvGrpSpPr/>
              <p:nvPr/>
            </p:nvGrpSpPr>
            <p:grpSpPr>
              <a:xfrm>
                <a:off x="3797300" y="0"/>
                <a:ext cx="2399311" cy="1467595"/>
                <a:chOff x="0" y="0"/>
                <a:chExt cx="2399310" cy="1467594"/>
              </a:xfrm>
            </p:grpSpPr>
            <p:pic>
              <p:nvPicPr>
                <p:cNvPr id="1016" name="Gene Cloning Plasmid 1g .pdf"/>
                <p:cNvPicPr>
                  <a:picLocks noChangeAspect="1"/>
                </p:cNvPicPr>
                <p:nvPr/>
              </p:nvPicPr>
              <p:blipFill>
                <a:blip r:embed="rId9">
                  <a:extLst/>
                </a:blip>
                <a:stretch>
                  <a:fillRect/>
                </a:stretch>
              </p:blipFill>
              <p:spPr>
                <a:xfrm>
                  <a:off x="0" y="476994"/>
                  <a:ext cx="2399311" cy="990601"/>
                </a:xfrm>
                <a:prstGeom prst="rect">
                  <a:avLst/>
                </a:prstGeom>
                <a:ln w="12700" cap="flat">
                  <a:noFill/>
                  <a:miter lim="400000"/>
                </a:ln>
                <a:effectLst/>
              </p:spPr>
            </p:pic>
            <p:sp>
              <p:nvSpPr>
                <p:cNvPr id="1017" name="Shape 1017"/>
                <p:cNvSpPr/>
                <p:nvPr/>
              </p:nvSpPr>
              <p:spPr>
                <a:xfrm flipV="1">
                  <a:off x="1168641" y="0"/>
                  <a:ext cx="1" cy="378576"/>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019" name="Shape 1019"/>
              <p:cNvSpPr/>
              <p:nvPr/>
            </p:nvSpPr>
            <p:spPr>
              <a:xfrm>
                <a:off x="245831" y="17876"/>
                <a:ext cx="3392987" cy="1306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200"/>
                  </a:lnSpc>
                  <a:tabLst>
                    <a:tab pos="520700" algn="l"/>
                  </a:tabLst>
                  <a:defRPr sz="1600">
                    <a:solidFill>
                      <a:srgbClr val="000000"/>
                    </a:solidFill>
                  </a:defRPr>
                </a:pPr>
                <a:r>
                  <a:t>Recombinant plasmid (a </a:t>
                </a:r>
                <a:r>
                  <a:rPr b="1">
                    <a:solidFill>
                      <a:srgbClr val="006994"/>
                    </a:solidFill>
                  </a:rPr>
                  <a:t>molecular clone</a:t>
                </a:r>
                <a:r>
                  <a:t>) is introduced into a bacterial cell by adding the DNA to a bacterial culture where some bacteria take up the plasmid from solution.</a:t>
                </a:r>
              </a:p>
            </p:txBody>
          </p:sp>
        </p:grpSp>
        <p:grpSp>
          <p:nvGrpSpPr>
            <p:cNvPr id="1023" name="Group 1023"/>
            <p:cNvGrpSpPr/>
            <p:nvPr/>
          </p:nvGrpSpPr>
          <p:grpSpPr>
            <a:xfrm>
              <a:off x="58992" y="0"/>
              <a:ext cx="360823" cy="360823"/>
              <a:chOff x="58992" y="0"/>
              <a:chExt cx="360822" cy="360822"/>
            </a:xfrm>
          </p:grpSpPr>
          <p:sp>
            <p:nvSpPr>
              <p:cNvPr id="1021" name="Shape 1021"/>
              <p:cNvSpPr/>
              <p:nvPr/>
            </p:nvSpPr>
            <p:spPr>
              <a:xfrm>
                <a:off x="58992" y="0"/>
                <a:ext cx="360822" cy="360822"/>
              </a:xfrm>
              <a:prstGeom prst="ellipse">
                <a:avLst/>
              </a:prstGeom>
              <a:solidFill>
                <a:srgbClr val="006994"/>
              </a:solidFill>
              <a:ln w="25400" cap="flat">
                <a:noFill/>
                <a:miter lim="400000"/>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22" name="Shape 1022"/>
              <p:cNvSpPr/>
              <p:nvPr/>
            </p:nvSpPr>
            <p:spPr>
              <a:xfrm>
                <a:off x="72020" y="0"/>
                <a:ext cx="216781" cy="360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tabLst>
                    <a:tab pos="520700" algn="l"/>
                  </a:tabLst>
                  <a:defRPr b="1">
                    <a:solidFill>
                      <a:srgbClr val="FFFFFF"/>
                    </a:solidFill>
                  </a:defRPr>
                </a:lvl1pPr>
              </a:lstStyle>
              <a:p>
                <a:r>
                  <a:t>6</a:t>
                </a:r>
              </a:p>
            </p:txBody>
          </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9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9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9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9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p:tmAbs val="0"/>
                                  </p:iterate>
                                  <p:childTnLst>
                                    <p:set>
                                      <p:cBhvr>
                                        <p:cTn id="28" fill="hold"/>
                                        <p:tgtEl>
                                          <p:spTgt spid="10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p:tmAbs val="0"/>
                                  </p:iterate>
                                  <p:childTnLst>
                                    <p:set>
                                      <p:cBhvr>
                                        <p:cTn id="32" fill="hold"/>
                                        <p:tgtEl>
                                          <p:spTgt spid="10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p:tmAbs val="0"/>
                                  </p:iterate>
                                  <p:childTnLst>
                                    <p:set>
                                      <p:cBhvr>
                                        <p:cTn id="36" fill="hold"/>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 grpId="1" build="p" bldLvl="5" animBg="1" advAuto="0"/>
      <p:bldP spid="942" grpId="3" animBg="1" advAuto="0"/>
      <p:bldP spid="963" grpId="2" animBg="1" advAuto="0"/>
      <p:bldP spid="980" grpId="4" animBg="1" advAuto="0"/>
      <p:bldP spid="998" grpId="5" animBg="1" advAuto="0"/>
      <p:bldP spid="1003" grpId="6" animBg="1" advAuto="0"/>
      <p:bldP spid="1015" grpId="7" animBg="1" advAuto="0"/>
      <p:bldP spid="1024" grpId="8"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hape 1026"/>
          <p:cNvSpPr/>
          <p:nvPr/>
        </p:nvSpPr>
        <p:spPr>
          <a:xfrm>
            <a:off x="4597400" y="1600200"/>
            <a:ext cx="8623300" cy="81915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nvGrpSpPr>
          <p:cNvPr id="1033" name="Group 1033"/>
          <p:cNvGrpSpPr/>
          <p:nvPr/>
        </p:nvGrpSpPr>
        <p:grpSpPr>
          <a:xfrm>
            <a:off x="4895471" y="7108961"/>
            <a:ext cx="7978764" cy="1996940"/>
            <a:chOff x="0" y="0"/>
            <a:chExt cx="7978762" cy="1996938"/>
          </a:xfrm>
        </p:grpSpPr>
        <p:grpSp>
          <p:nvGrpSpPr>
            <p:cNvPr id="1031" name="Group 1031"/>
            <p:cNvGrpSpPr/>
            <p:nvPr/>
          </p:nvGrpSpPr>
          <p:grpSpPr>
            <a:xfrm>
              <a:off x="0" y="0"/>
              <a:ext cx="7978763" cy="1996939"/>
              <a:chOff x="0" y="0"/>
              <a:chExt cx="7978762" cy="1996938"/>
            </a:xfrm>
          </p:grpSpPr>
          <p:pic>
            <p:nvPicPr>
              <p:cNvPr id="1027" name="Gene Cloning Plasmid 2c.pdf"/>
              <p:cNvPicPr>
                <a:picLocks noChangeAspect="1"/>
              </p:cNvPicPr>
              <p:nvPr/>
            </p:nvPicPr>
            <p:blipFill>
              <a:blip r:embed="rId2">
                <a:extLst/>
              </a:blip>
              <a:stretch>
                <a:fillRect/>
              </a:stretch>
            </p:blipFill>
            <p:spPr>
              <a:xfrm>
                <a:off x="362328" y="0"/>
                <a:ext cx="4191001" cy="1996939"/>
              </a:xfrm>
              <a:prstGeom prst="rect">
                <a:avLst/>
              </a:prstGeom>
              <a:ln w="12700" cap="flat">
                <a:noFill/>
                <a:miter lim="400000"/>
              </a:ln>
              <a:effectLst/>
            </p:spPr>
          </p:pic>
          <p:sp>
            <p:nvSpPr>
              <p:cNvPr id="1028" name="Shape 1028"/>
              <p:cNvSpPr/>
              <p:nvPr/>
            </p:nvSpPr>
            <p:spPr>
              <a:xfrm>
                <a:off x="4676762" y="109673"/>
                <a:ext cx="3302001" cy="1333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100"/>
                  </a:lnSpc>
                  <a:tabLst>
                    <a:tab pos="520700" algn="l"/>
                  </a:tabLst>
                  <a:defRPr sz="1600"/>
                </a:pPr>
                <a:r>
                  <a:t>The filter paper is pressed against agar that contains </a:t>
                </a:r>
                <a:r>
                  <a:rPr b="1"/>
                  <a:t>tetracycline</a:t>
                </a:r>
                <a:r>
                  <a:t>. Those colonies that grow </a:t>
                </a:r>
                <a:r>
                  <a:rPr b="1"/>
                  <a:t>do not</a:t>
                </a:r>
                <a:r>
                  <a:t> have the human gene disrupting the </a:t>
                </a:r>
                <a:r>
                  <a:rPr i="1"/>
                  <a:t>tetracycline resistance gene</a:t>
                </a:r>
                <a:r>
                  <a:t>.</a:t>
                </a:r>
              </a:p>
            </p:txBody>
          </p:sp>
          <p:sp>
            <p:nvSpPr>
              <p:cNvPr id="1029" name="Shape 1029"/>
              <p:cNvSpPr/>
              <p:nvPr/>
            </p:nvSpPr>
            <p:spPr>
              <a:xfrm>
                <a:off x="0" y="1703457"/>
                <a:ext cx="982353" cy="293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0000"/>
                    </a:solidFill>
                  </a:defRPr>
                </a:lvl1pPr>
              </a:lstStyle>
              <a:p>
                <a:pPr>
                  <a:defRPr b="0"/>
                </a:pPr>
                <a:r>
                  <a:rPr b="1"/>
                  <a:t>Dish B</a:t>
                </a:r>
              </a:p>
            </p:txBody>
          </p:sp>
          <p:sp>
            <p:nvSpPr>
              <p:cNvPr id="1030" name="Shape 1030"/>
              <p:cNvSpPr/>
              <p:nvPr/>
            </p:nvSpPr>
            <p:spPr>
              <a:xfrm flipV="1">
                <a:off x="4056127" y="561854"/>
                <a:ext cx="684167" cy="273666"/>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032" name="Shape 1032"/>
            <p:cNvSpPr/>
            <p:nvPr/>
          </p:nvSpPr>
          <p:spPr>
            <a:xfrm flipV="1">
              <a:off x="2482544" y="122031"/>
              <a:ext cx="1" cy="733037"/>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034" name="Shape 1034"/>
          <p:cNvSpPr>
            <a:spLocks noGrp="1"/>
          </p:cNvSpPr>
          <p:nvPr>
            <p:ph type="title"/>
          </p:nvPr>
        </p:nvSpPr>
        <p:spPr>
          <a:prstGeom prst="rect">
            <a:avLst/>
          </a:prstGeom>
        </p:spPr>
        <p:txBody>
          <a:bodyPr/>
          <a:lstStyle>
            <a:lvl1pPr>
              <a:tabLst>
                <a:tab pos="952500" algn="l"/>
              </a:tabLst>
            </a:lvl1pPr>
          </a:lstStyle>
          <a:p>
            <a:r>
              <a:t>Cloning a Gene</a:t>
            </a:r>
          </a:p>
        </p:txBody>
      </p:sp>
      <p:sp>
        <p:nvSpPr>
          <p:cNvPr id="1035" name="Shape 1035"/>
          <p:cNvSpPr>
            <a:spLocks noGrp="1"/>
          </p:cNvSpPr>
          <p:nvPr>
            <p:ph type="body" sz="half" idx="1"/>
          </p:nvPr>
        </p:nvSpPr>
        <p:spPr>
          <a:xfrm>
            <a:off x="368300" y="1790700"/>
            <a:ext cx="4086662" cy="7543800"/>
          </a:xfrm>
          <a:prstGeom prst="rect">
            <a:avLst/>
          </a:prstGeom>
        </p:spPr>
        <p:txBody>
          <a:bodyPr/>
          <a:lstStyle/>
          <a:p>
            <a:pPr>
              <a:tabLst>
                <a:tab pos="1016000" algn="l"/>
              </a:tabLst>
            </a:pPr>
            <a:r>
              <a:t>Once inserted in a bacteria the gene can be cloned as the plasmid is replicated when the bacteria divides.</a:t>
            </a:r>
          </a:p>
          <a:p>
            <a:pPr>
              <a:tabLst>
                <a:tab pos="1016000" algn="l"/>
              </a:tabLst>
            </a:pPr>
            <a:r>
              <a:t>Colonies of bacteria that carry the recombinant plasmid can be identified by differential response to antibiotics (e.g. resistant to ampicillin but sensitive to tetracycline).</a:t>
            </a:r>
          </a:p>
          <a:p>
            <a:pPr>
              <a:tabLst>
                <a:tab pos="1016000" algn="l"/>
              </a:tabLst>
            </a:pPr>
            <a:r>
              <a:t>An alternative to using tetracycline sensitivity is by splicing in the gene for Green Florescent Protein (GFP) which glows green under UV light along with the target gene.</a:t>
            </a:r>
          </a:p>
        </p:txBody>
      </p:sp>
      <p:grpSp>
        <p:nvGrpSpPr>
          <p:cNvPr id="1042" name="Group 1042"/>
          <p:cNvGrpSpPr/>
          <p:nvPr/>
        </p:nvGrpSpPr>
        <p:grpSpPr>
          <a:xfrm>
            <a:off x="4572000" y="5638800"/>
            <a:ext cx="8344257" cy="1684778"/>
            <a:chOff x="0" y="0"/>
            <a:chExt cx="8344256" cy="1684777"/>
          </a:xfrm>
        </p:grpSpPr>
        <p:grpSp>
          <p:nvGrpSpPr>
            <p:cNvPr id="1040" name="Group 1040"/>
            <p:cNvGrpSpPr/>
            <p:nvPr/>
          </p:nvGrpSpPr>
          <p:grpSpPr>
            <a:xfrm>
              <a:off x="0" y="0"/>
              <a:ext cx="8344257" cy="1684778"/>
              <a:chOff x="0" y="0"/>
              <a:chExt cx="8344256" cy="1684777"/>
            </a:xfrm>
          </p:grpSpPr>
          <p:pic>
            <p:nvPicPr>
              <p:cNvPr id="1036" name="Gene Cloning Plasmid 2b.pdf"/>
              <p:cNvPicPr>
                <a:picLocks noChangeAspect="1"/>
              </p:cNvPicPr>
              <p:nvPr/>
            </p:nvPicPr>
            <p:blipFill>
              <a:blip r:embed="rId3">
                <a:extLst/>
              </a:blip>
              <a:stretch>
                <a:fillRect/>
              </a:stretch>
            </p:blipFill>
            <p:spPr>
              <a:xfrm>
                <a:off x="685800" y="0"/>
                <a:ext cx="4248412" cy="1612900"/>
              </a:xfrm>
              <a:prstGeom prst="rect">
                <a:avLst/>
              </a:prstGeom>
              <a:ln w="12700" cap="flat">
                <a:noFill/>
                <a:miter lim="400000"/>
              </a:ln>
              <a:effectLst/>
            </p:spPr>
          </p:pic>
          <p:sp>
            <p:nvSpPr>
              <p:cNvPr id="1037" name="Shape 1037"/>
              <p:cNvSpPr/>
              <p:nvPr/>
            </p:nvSpPr>
            <p:spPr>
              <a:xfrm>
                <a:off x="5029556" y="439575"/>
                <a:ext cx="331470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100"/>
                  </a:lnSpc>
                  <a:tabLst>
                    <a:tab pos="520700" algn="l"/>
                  </a:tabLst>
                  <a:defRPr sz="1600"/>
                </a:pPr>
                <a:r>
                  <a:t>Filter paper is pressed against the agar plate thereby transferring colonies of bacteria to the paper.</a:t>
                </a:r>
              </a:p>
            </p:txBody>
          </p:sp>
          <p:sp>
            <p:nvSpPr>
              <p:cNvPr id="1038" name="Shape 1038"/>
              <p:cNvSpPr/>
              <p:nvPr/>
            </p:nvSpPr>
            <p:spPr>
              <a:xfrm>
                <a:off x="0" y="1329177"/>
                <a:ext cx="1397000"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tabLst>
                    <a:tab pos="520700" algn="l"/>
                  </a:tabLst>
                  <a:defRPr>
                    <a:solidFill>
                      <a:srgbClr val="000000"/>
                    </a:solidFill>
                  </a:defRPr>
                </a:lvl1pPr>
              </a:lstStyle>
              <a:p>
                <a:r>
                  <a:t>Filter paper</a:t>
                </a:r>
              </a:p>
            </p:txBody>
          </p:sp>
          <p:sp>
            <p:nvSpPr>
              <p:cNvPr id="1039" name="Shape 1039"/>
              <p:cNvSpPr/>
              <p:nvPr/>
            </p:nvSpPr>
            <p:spPr>
              <a:xfrm flipV="1">
                <a:off x="4526205" y="683229"/>
                <a:ext cx="537560" cy="977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041" name="Shape 1041"/>
            <p:cNvSpPr/>
            <p:nvPr/>
          </p:nvSpPr>
          <p:spPr>
            <a:xfrm flipV="1">
              <a:off x="2806016" y="38158"/>
              <a:ext cx="1" cy="430049"/>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1049" name="Group 1049"/>
          <p:cNvGrpSpPr/>
          <p:nvPr/>
        </p:nvGrpSpPr>
        <p:grpSpPr>
          <a:xfrm>
            <a:off x="4748864" y="2231694"/>
            <a:ext cx="7544068" cy="3483307"/>
            <a:chOff x="0" y="0"/>
            <a:chExt cx="7544067" cy="3483305"/>
          </a:xfrm>
        </p:grpSpPr>
        <p:sp>
          <p:nvSpPr>
            <p:cNvPr id="1043" name="Shape 1043"/>
            <p:cNvSpPr/>
            <p:nvPr/>
          </p:nvSpPr>
          <p:spPr>
            <a:xfrm>
              <a:off x="0" y="3085593"/>
              <a:ext cx="972560" cy="293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0000"/>
                  </a:solidFill>
                </a:defRPr>
              </a:lvl1pPr>
            </a:lstStyle>
            <a:p>
              <a:pPr>
                <a:defRPr b="0"/>
              </a:pPr>
              <a:r>
                <a:rPr b="1"/>
                <a:t>Dish A</a:t>
              </a:r>
            </a:p>
          </p:txBody>
        </p:sp>
        <p:grpSp>
          <p:nvGrpSpPr>
            <p:cNvPr id="1048" name="Group 1048"/>
            <p:cNvGrpSpPr/>
            <p:nvPr/>
          </p:nvGrpSpPr>
          <p:grpSpPr>
            <a:xfrm>
              <a:off x="483535" y="0"/>
              <a:ext cx="7060533" cy="3483306"/>
              <a:chOff x="0" y="0"/>
              <a:chExt cx="7060531" cy="3483305"/>
            </a:xfrm>
          </p:grpSpPr>
          <p:pic>
            <p:nvPicPr>
              <p:cNvPr id="1044" name="Gene Cloning Plasmid 2a.pdf"/>
              <p:cNvPicPr>
                <a:picLocks noChangeAspect="1"/>
              </p:cNvPicPr>
              <p:nvPr/>
            </p:nvPicPr>
            <p:blipFill>
              <a:blip r:embed="rId4">
                <a:extLst/>
              </a:blip>
              <a:stretch>
                <a:fillRect/>
              </a:stretch>
            </p:blipFill>
            <p:spPr>
              <a:xfrm>
                <a:off x="0" y="1438605"/>
                <a:ext cx="4277513" cy="2044701"/>
              </a:xfrm>
              <a:prstGeom prst="rect">
                <a:avLst/>
              </a:prstGeom>
              <a:ln w="12700" cap="flat">
                <a:noFill/>
                <a:miter lim="400000"/>
              </a:ln>
              <a:effectLst/>
            </p:spPr>
          </p:pic>
          <p:sp>
            <p:nvSpPr>
              <p:cNvPr id="1045" name="Shape 1045"/>
              <p:cNvSpPr/>
              <p:nvPr/>
            </p:nvSpPr>
            <p:spPr>
              <a:xfrm>
                <a:off x="4266531" y="1543412"/>
                <a:ext cx="2794001"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100"/>
                  </a:lnSpc>
                  <a:tabLst>
                    <a:tab pos="520700" algn="l"/>
                  </a:tabLst>
                  <a:defRPr sz="1600"/>
                </a:pPr>
                <a:r>
                  <a:t>All colonies </a:t>
                </a:r>
                <a:r>
                  <a:rPr b="1"/>
                  <a:t>look</a:t>
                </a:r>
                <a:r>
                  <a:t> identical but only some have the plasmid with the human gene.</a:t>
                </a:r>
              </a:p>
            </p:txBody>
          </p:sp>
          <p:sp>
            <p:nvSpPr>
              <p:cNvPr id="1046" name="Shape 1046"/>
              <p:cNvSpPr/>
              <p:nvPr/>
            </p:nvSpPr>
            <p:spPr>
              <a:xfrm>
                <a:off x="2139873" y="0"/>
                <a:ext cx="1740596" cy="2178307"/>
              </a:xfrm>
              <a:custGeom>
                <a:avLst/>
                <a:gdLst/>
                <a:ahLst/>
                <a:cxnLst>
                  <a:cxn ang="0">
                    <a:pos x="wd2" y="hd2"/>
                  </a:cxn>
                  <a:cxn ang="5400000">
                    <a:pos x="wd2" y="hd2"/>
                  </a:cxn>
                  <a:cxn ang="10800000">
                    <a:pos x="wd2" y="hd2"/>
                  </a:cxn>
                  <a:cxn ang="16200000">
                    <a:pos x="wd2" y="hd2"/>
                  </a:cxn>
                </a:cxnLst>
                <a:rect l="0" t="0" r="r" b="b"/>
                <a:pathLst>
                  <a:path w="21194" h="21600" extrusionOk="0">
                    <a:moveTo>
                      <a:pt x="21194" y="0"/>
                    </a:moveTo>
                    <a:cubicBezTo>
                      <a:pt x="-406" y="1599"/>
                      <a:pt x="70" y="12308"/>
                      <a:pt x="11" y="20013"/>
                    </a:cubicBezTo>
                    <a:lnTo>
                      <a:pt x="0" y="21600"/>
                    </a:lnTo>
                  </a:path>
                </a:pathLst>
              </a:custGeom>
              <a:noFill/>
              <a:ln w="50800" cap="flat">
                <a:solidFill>
                  <a:srgbClr val="FF93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47" name="Shape 1047"/>
              <p:cNvSpPr/>
              <p:nvPr/>
            </p:nvSpPr>
            <p:spPr>
              <a:xfrm>
                <a:off x="2891288" y="1813039"/>
                <a:ext cx="1502302" cy="5905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4855" y="8907"/>
                    </a:lnTo>
                  </a:path>
                </a:pathLst>
              </a:custGeom>
              <a:noFill/>
              <a:ln w="254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grpSp>
        <p:nvGrpSpPr>
          <p:cNvPr id="1052" name="Group 1052"/>
          <p:cNvGrpSpPr/>
          <p:nvPr/>
        </p:nvGrpSpPr>
        <p:grpSpPr>
          <a:xfrm>
            <a:off x="6345957" y="8343298"/>
            <a:ext cx="6434522" cy="1384211"/>
            <a:chOff x="0" y="0"/>
            <a:chExt cx="6434520" cy="1384210"/>
          </a:xfrm>
        </p:grpSpPr>
        <p:sp>
          <p:nvSpPr>
            <p:cNvPr id="1050" name="Shape 1050"/>
            <p:cNvSpPr/>
            <p:nvPr/>
          </p:nvSpPr>
          <p:spPr>
            <a:xfrm>
              <a:off x="3284920" y="520610"/>
              <a:ext cx="3149601"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100"/>
                </a:lnSpc>
                <a:tabLst>
                  <a:tab pos="520700" algn="l"/>
                </a:tabLst>
                <a:defRPr sz="1600"/>
              </a:pPr>
              <a:r>
                <a:t>Colonies with the human gene can be located according to their position on the original </a:t>
              </a:r>
              <a:r>
                <a:rPr b="1"/>
                <a:t>dish A</a:t>
              </a:r>
              <a:r>
                <a:t>.</a:t>
              </a:r>
            </a:p>
          </p:txBody>
        </p:sp>
        <p:sp>
          <p:nvSpPr>
            <p:cNvPr id="1051" name="Shape 1051"/>
            <p:cNvSpPr/>
            <p:nvPr/>
          </p:nvSpPr>
          <p:spPr>
            <a:xfrm>
              <a:off x="0" y="0"/>
              <a:ext cx="3206729" cy="774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11983" y="4215"/>
                  </a:lnTo>
                </a:path>
              </a:pathLst>
            </a:custGeom>
            <a:noFill/>
            <a:ln w="25400" cap="flat">
              <a:solidFill>
                <a:srgbClr val="006994"/>
              </a:solidFill>
              <a:prstDash val="solid"/>
              <a:miter lim="400000"/>
              <a:headEnd type="triangle" w="med" len="med"/>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grpSp>
      <p:grpSp>
        <p:nvGrpSpPr>
          <p:cNvPr id="1061" name="Group 1061"/>
          <p:cNvGrpSpPr/>
          <p:nvPr/>
        </p:nvGrpSpPr>
        <p:grpSpPr>
          <a:xfrm>
            <a:off x="4717582" y="1765300"/>
            <a:ext cx="8040333" cy="1924964"/>
            <a:chOff x="0" y="0"/>
            <a:chExt cx="8040332" cy="1924963"/>
          </a:xfrm>
        </p:grpSpPr>
        <p:sp>
          <p:nvSpPr>
            <p:cNvPr id="1053" name="Shape 1053"/>
            <p:cNvSpPr/>
            <p:nvPr/>
          </p:nvSpPr>
          <p:spPr>
            <a:xfrm>
              <a:off x="0" y="578763"/>
              <a:ext cx="2781300" cy="134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defRPr>
                  <a:solidFill>
                    <a:srgbClr val="000000"/>
                  </a:solidFill>
                </a:defRPr>
              </a:pPr>
              <a:r>
                <a:t>Bacteria containing the recombinant plasmid are spread onto an agar plate containing </a:t>
              </a:r>
              <a:r>
                <a:rPr b="1"/>
                <a:t>ampicillin</a:t>
              </a:r>
              <a:r>
                <a:t>.</a:t>
              </a:r>
            </a:p>
          </p:txBody>
        </p:sp>
        <p:grpSp>
          <p:nvGrpSpPr>
            <p:cNvPr id="1060" name="Group 1060"/>
            <p:cNvGrpSpPr/>
            <p:nvPr/>
          </p:nvGrpSpPr>
          <p:grpSpPr>
            <a:xfrm>
              <a:off x="3125135" y="0"/>
              <a:ext cx="4915198" cy="1525827"/>
              <a:chOff x="0" y="0"/>
              <a:chExt cx="4915196" cy="1525826"/>
            </a:xfrm>
          </p:grpSpPr>
          <p:pic>
            <p:nvPicPr>
              <p:cNvPr id="1054" name="Gene Cloning Plasmid 1g .pdf"/>
              <p:cNvPicPr>
                <a:picLocks noChangeAspect="1"/>
              </p:cNvPicPr>
              <p:nvPr/>
            </p:nvPicPr>
            <p:blipFill>
              <a:blip r:embed="rId5">
                <a:extLst/>
              </a:blip>
              <a:stretch>
                <a:fillRect/>
              </a:stretch>
            </p:blipFill>
            <p:spPr>
              <a:xfrm>
                <a:off x="1136181" y="0"/>
                <a:ext cx="2399312" cy="990600"/>
              </a:xfrm>
              <a:prstGeom prst="rect">
                <a:avLst/>
              </a:prstGeom>
              <a:ln w="12700" cap="flat">
                <a:noFill/>
                <a:miter lim="400000"/>
              </a:ln>
              <a:effectLst/>
            </p:spPr>
          </p:pic>
          <p:sp>
            <p:nvSpPr>
              <p:cNvPr id="1055" name="Shape 1055"/>
              <p:cNvSpPr/>
              <p:nvPr/>
            </p:nvSpPr>
            <p:spPr>
              <a:xfrm>
                <a:off x="3580686" y="346152"/>
                <a:ext cx="1334511" cy="293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lvl1pPr>
              </a:lstStyle>
              <a:p>
                <a:r>
                  <a:t>Bacterium</a:t>
                </a:r>
              </a:p>
            </p:txBody>
          </p:sp>
          <p:sp>
            <p:nvSpPr>
              <p:cNvPr id="1056" name="Shape 1056"/>
              <p:cNvSpPr/>
              <p:nvPr/>
            </p:nvSpPr>
            <p:spPr>
              <a:xfrm>
                <a:off x="0" y="927100"/>
                <a:ext cx="1657676" cy="2932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lvl1pPr>
              </a:lstStyle>
              <a:p>
                <a:r>
                  <a:t>Human gene</a:t>
                </a:r>
              </a:p>
            </p:txBody>
          </p:sp>
          <p:sp>
            <p:nvSpPr>
              <p:cNvPr id="1057" name="Shape 1057"/>
              <p:cNvSpPr/>
              <p:nvPr/>
            </p:nvSpPr>
            <p:spPr>
              <a:xfrm>
                <a:off x="1390270" y="1232612"/>
                <a:ext cx="2684126" cy="2932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lvl1pPr>
              </a:lstStyle>
              <a:p>
                <a:r>
                  <a:t>Recombinant plasmid</a:t>
                </a:r>
              </a:p>
            </p:txBody>
          </p:sp>
          <p:sp>
            <p:nvSpPr>
              <p:cNvPr id="1058" name="Shape 1058"/>
              <p:cNvSpPr/>
              <p:nvPr/>
            </p:nvSpPr>
            <p:spPr>
              <a:xfrm flipH="1">
                <a:off x="717081" y="270933"/>
                <a:ext cx="973668" cy="66886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59" name="Shape 1059"/>
              <p:cNvSpPr/>
              <p:nvPr/>
            </p:nvSpPr>
            <p:spPr>
              <a:xfrm>
                <a:off x="1792347" y="829733"/>
                <a:ext cx="42335" cy="42756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grpSp>
        <p:nvGrpSpPr>
          <p:cNvPr id="1064" name="Group 1064"/>
          <p:cNvGrpSpPr/>
          <p:nvPr/>
        </p:nvGrpSpPr>
        <p:grpSpPr>
          <a:xfrm>
            <a:off x="9098205" y="4802894"/>
            <a:ext cx="3843452" cy="1104901"/>
            <a:chOff x="0" y="0"/>
            <a:chExt cx="3843450" cy="1104900"/>
          </a:xfrm>
        </p:grpSpPr>
        <p:sp>
          <p:nvSpPr>
            <p:cNvPr id="1062" name="Shape 1062"/>
            <p:cNvSpPr/>
            <p:nvPr/>
          </p:nvSpPr>
          <p:spPr>
            <a:xfrm>
              <a:off x="503350" y="0"/>
              <a:ext cx="3340101" cy="1104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100"/>
                </a:lnSpc>
                <a:tabLst>
                  <a:tab pos="520700" algn="l"/>
                </a:tabLst>
                <a:defRPr sz="1600"/>
              </a:pPr>
              <a:r>
                <a:t>Agar containing </a:t>
              </a:r>
              <a:r>
                <a:rPr b="1"/>
                <a:t>ampicillin</a:t>
              </a:r>
              <a:r>
                <a:t> allows only bacterial colonies with the appropriate plasmid containing the Ampicillin-resistance gene to grow.</a:t>
              </a:r>
            </a:p>
          </p:txBody>
        </p:sp>
        <p:sp>
          <p:nvSpPr>
            <p:cNvPr id="1063" name="Shape 1063"/>
            <p:cNvSpPr/>
            <p:nvPr/>
          </p:nvSpPr>
          <p:spPr>
            <a:xfrm flipV="1">
              <a:off x="0" y="258314"/>
              <a:ext cx="537559" cy="9775"/>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3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3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10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10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4" nodeType="clickEffect">
                                  <p:stCondLst>
                                    <p:cond delay="0"/>
                                  </p:stCondLst>
                                  <p:iterate>
                                    <p:tmAbs val="0"/>
                                  </p:iterate>
                                  <p:childTnLst>
                                    <p:set>
                                      <p:cBhvr>
                                        <p:cTn id="28" fill="hold"/>
                                        <p:tgtEl>
                                          <p:spTgt spid="10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5" nodeType="clickEffect">
                                  <p:stCondLst>
                                    <p:cond delay="0"/>
                                  </p:stCondLst>
                                  <p:iterate>
                                    <p:tmAbs val="0"/>
                                  </p:iterate>
                                  <p:childTnLst>
                                    <p:set>
                                      <p:cBhvr>
                                        <p:cTn id="32" fill="hold"/>
                                        <p:tgtEl>
                                          <p:spTgt spid="10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6" nodeType="clickEffect">
                                  <p:stCondLst>
                                    <p:cond delay="0"/>
                                  </p:stCondLst>
                                  <p:iterate>
                                    <p:tmAbs val="0"/>
                                  </p:iterate>
                                  <p:childTnLst>
                                    <p:set>
                                      <p:cBhvr>
                                        <p:cTn id="36" fill="hold"/>
                                        <p:tgtEl>
                                          <p:spTgt spid="10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7" nodeType="clickEffect">
                                  <p:stCondLst>
                                    <p:cond delay="0"/>
                                  </p:stCondLst>
                                  <p:iterate>
                                    <p:tmAbs val="0"/>
                                  </p:iterate>
                                  <p:childTnLst>
                                    <p:set>
                                      <p:cBhvr>
                                        <p:cTn id="40" fill="hold"/>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6" animBg="1" advAuto="0"/>
      <p:bldP spid="1035" grpId="1" build="p" bldLvl="5" animBg="1" advAuto="0"/>
      <p:bldP spid="1042" grpId="5" animBg="1" advAuto="0"/>
      <p:bldP spid="1049" grpId="3" animBg="1" advAuto="0"/>
      <p:bldP spid="1052" grpId="7" animBg="1" advAuto="0"/>
      <p:bldP spid="1061" grpId="2" animBg="1" advAuto="0"/>
      <p:bldP spid="1064" grpId="4"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Shape 1066"/>
          <p:cNvSpPr>
            <a:spLocks noGrp="1"/>
          </p:cNvSpPr>
          <p:nvPr>
            <p:ph type="title"/>
          </p:nvPr>
        </p:nvSpPr>
        <p:spPr>
          <a:xfrm>
            <a:off x="365759" y="368300"/>
            <a:ext cx="6697862" cy="1821815"/>
          </a:xfrm>
          <a:prstGeom prst="rect">
            <a:avLst/>
          </a:prstGeom>
        </p:spPr>
        <p:txBody>
          <a:bodyPr/>
          <a:lstStyle>
            <a:lvl1pPr>
              <a:tabLst>
                <a:tab pos="952500" algn="l"/>
              </a:tabLst>
            </a:lvl1pPr>
          </a:lstStyle>
          <a:p>
            <a:r>
              <a:t>Using Bacteria to Make Chymosin</a:t>
            </a:r>
          </a:p>
        </p:txBody>
      </p:sp>
      <p:sp>
        <p:nvSpPr>
          <p:cNvPr id="1067" name="Shape 1067"/>
          <p:cNvSpPr>
            <a:spLocks noGrp="1"/>
          </p:cNvSpPr>
          <p:nvPr>
            <p:ph type="body" sz="half" idx="1"/>
          </p:nvPr>
        </p:nvSpPr>
        <p:spPr>
          <a:xfrm>
            <a:off x="368300" y="2583179"/>
            <a:ext cx="5083175" cy="5644040"/>
          </a:xfrm>
          <a:prstGeom prst="rect">
            <a:avLst/>
          </a:prstGeom>
        </p:spPr>
        <p:txBody>
          <a:bodyPr/>
          <a:lstStyle/>
          <a:p>
            <a:pPr marL="345600" indent="-345600">
              <a:tabLst>
                <a:tab pos="1016000" algn="l"/>
              </a:tabLst>
            </a:pPr>
            <a:r>
              <a:t>Splicing a new gene into a bacteria allows the bacteria to make the protein product of that gene.</a:t>
            </a:r>
          </a:p>
          <a:p>
            <a:pPr marL="345600" indent="-345600">
              <a:tabLst>
                <a:tab pos="1016000" algn="l"/>
              </a:tabLst>
            </a:pPr>
            <a:r>
              <a:t> Chymosin  is an enzyme used in the production of cheese.</a:t>
            </a:r>
          </a:p>
          <a:p>
            <a:pPr marL="680000" lvl="1" indent="-320000">
              <a:tabLst>
                <a:tab pos="1485900" algn="l"/>
              </a:tabLst>
            </a:pPr>
            <a:r>
              <a:t>Traditionally is was taken from the stomachs of calves.</a:t>
            </a:r>
          </a:p>
          <a:p>
            <a:pPr marL="680000" lvl="1" indent="-320000">
              <a:tabLst>
                <a:tab pos="1485900" algn="l"/>
              </a:tabLst>
            </a:pPr>
            <a:r>
              <a:t>However a more economic and humane way of producing the enzyme is to splice the gene into bacteria. </a:t>
            </a:r>
          </a:p>
          <a:p>
            <a:pPr marL="680000" lvl="1" indent="-320000">
              <a:tabLst>
                <a:tab pos="1485900" algn="l"/>
              </a:tabLst>
            </a:pPr>
            <a:r>
              <a:t>The bacteria are then grown in vats and produce the chymosin enzyme.</a:t>
            </a:r>
          </a:p>
          <a:p>
            <a:pPr marL="680000" lvl="1" indent="-320000">
              <a:tabLst>
                <a:tab pos="1485900" algn="l"/>
              </a:tabLst>
            </a:pPr>
            <a:r>
              <a:t>The enzyme can then be extracted in large quantities.</a:t>
            </a:r>
          </a:p>
        </p:txBody>
      </p:sp>
      <p:grpSp>
        <p:nvGrpSpPr>
          <p:cNvPr id="1072" name="Group 1072"/>
          <p:cNvGrpSpPr/>
          <p:nvPr/>
        </p:nvGrpSpPr>
        <p:grpSpPr>
          <a:xfrm>
            <a:off x="5803900" y="1828800"/>
            <a:ext cx="3522813" cy="2997200"/>
            <a:chOff x="0" y="0"/>
            <a:chExt cx="3522812" cy="2997200"/>
          </a:xfrm>
        </p:grpSpPr>
        <p:pic>
          <p:nvPicPr>
            <p:cNvPr id="1068" name="Jersey calf colour.png"/>
            <p:cNvPicPr>
              <a:picLocks noChangeAspect="1"/>
            </p:cNvPicPr>
            <p:nvPr/>
          </p:nvPicPr>
          <p:blipFill>
            <a:blip r:embed="rId2">
              <a:extLst/>
            </a:blip>
            <a:srcRect/>
            <a:stretch>
              <a:fillRect/>
            </a:stretch>
          </p:blipFill>
          <p:spPr>
            <a:xfrm>
              <a:off x="876300" y="0"/>
              <a:ext cx="2646513" cy="2527300"/>
            </a:xfrm>
            <a:prstGeom prst="rect">
              <a:avLst/>
            </a:prstGeom>
            <a:ln w="12700" cap="flat">
              <a:noFill/>
              <a:miter lim="400000"/>
            </a:ln>
            <a:effectLst/>
          </p:spPr>
        </p:pic>
        <p:sp>
          <p:nvSpPr>
            <p:cNvPr id="1069" name="Shape 1069"/>
            <p:cNvSpPr/>
            <p:nvPr/>
          </p:nvSpPr>
          <p:spPr>
            <a:xfrm flipV="1">
              <a:off x="1858931" y="1582347"/>
              <a:ext cx="1" cy="859426"/>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070" name="Gene Cloning Plasmid 1b .pdf"/>
            <p:cNvPicPr>
              <a:picLocks noChangeAspect="1"/>
            </p:cNvPicPr>
            <p:nvPr/>
          </p:nvPicPr>
          <p:blipFill>
            <a:blip r:embed="rId3">
              <a:extLst/>
            </a:blip>
            <a:stretch>
              <a:fillRect/>
            </a:stretch>
          </p:blipFill>
          <p:spPr>
            <a:xfrm>
              <a:off x="1612900" y="2260600"/>
              <a:ext cx="665317" cy="736600"/>
            </a:xfrm>
            <a:prstGeom prst="rect">
              <a:avLst/>
            </a:prstGeom>
            <a:ln w="12700" cap="flat">
              <a:noFill/>
              <a:miter lim="400000"/>
            </a:ln>
            <a:effectLst/>
          </p:spPr>
        </p:pic>
        <p:sp>
          <p:nvSpPr>
            <p:cNvPr id="1071" name="Shape 1071"/>
            <p:cNvSpPr/>
            <p:nvPr/>
          </p:nvSpPr>
          <p:spPr>
            <a:xfrm>
              <a:off x="0" y="2057400"/>
              <a:ext cx="16764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Chymosin gene isolated from calf DNA</a:t>
              </a:r>
            </a:p>
          </p:txBody>
        </p:sp>
      </p:grpSp>
      <p:grpSp>
        <p:nvGrpSpPr>
          <p:cNvPr id="1077" name="Group 1077"/>
          <p:cNvGrpSpPr/>
          <p:nvPr/>
        </p:nvGrpSpPr>
        <p:grpSpPr>
          <a:xfrm>
            <a:off x="9445363" y="1888367"/>
            <a:ext cx="3178437" cy="2900775"/>
            <a:chOff x="0" y="0"/>
            <a:chExt cx="3178436" cy="2900773"/>
          </a:xfrm>
        </p:grpSpPr>
        <p:sp>
          <p:nvSpPr>
            <p:cNvPr id="1073" name="Shape 1073"/>
            <p:cNvSpPr/>
            <p:nvPr/>
          </p:nvSpPr>
          <p:spPr>
            <a:xfrm flipV="1">
              <a:off x="1067656" y="942492"/>
              <a:ext cx="197123" cy="617746"/>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074" name="Transgenic Plants OHT 2.pdf"/>
            <p:cNvPicPr>
              <a:picLocks noChangeAspect="1"/>
            </p:cNvPicPr>
            <p:nvPr/>
          </p:nvPicPr>
          <p:blipFill>
            <a:blip r:embed="rId4">
              <a:extLst/>
            </a:blip>
            <a:stretch>
              <a:fillRect/>
            </a:stretch>
          </p:blipFill>
          <p:spPr>
            <a:xfrm rot="10346414">
              <a:off x="81865" y="1484482"/>
              <a:ext cx="1346704" cy="1333501"/>
            </a:xfrm>
            <a:prstGeom prst="rect">
              <a:avLst/>
            </a:prstGeom>
            <a:ln w="12700" cap="flat">
              <a:noFill/>
              <a:miter lim="400000"/>
            </a:ln>
            <a:effectLst/>
          </p:spPr>
        </p:pic>
        <p:pic>
          <p:nvPicPr>
            <p:cNvPr id="1075" name="Gene Cloning Plasmid 1c .pdf"/>
            <p:cNvPicPr>
              <a:picLocks noChangeAspect="1"/>
            </p:cNvPicPr>
            <p:nvPr/>
          </p:nvPicPr>
          <p:blipFill>
            <a:blip r:embed="rId5">
              <a:extLst/>
            </a:blip>
            <a:stretch>
              <a:fillRect/>
            </a:stretch>
          </p:blipFill>
          <p:spPr>
            <a:xfrm>
              <a:off x="257436" y="0"/>
              <a:ext cx="2171701" cy="892933"/>
            </a:xfrm>
            <a:prstGeom prst="rect">
              <a:avLst/>
            </a:prstGeom>
            <a:ln w="12700" cap="flat">
              <a:noFill/>
              <a:miter lim="400000"/>
            </a:ln>
            <a:effectLst/>
          </p:spPr>
        </p:pic>
        <p:sp>
          <p:nvSpPr>
            <p:cNvPr id="1076" name="Shape 1076"/>
            <p:cNvSpPr/>
            <p:nvPr/>
          </p:nvSpPr>
          <p:spPr>
            <a:xfrm>
              <a:off x="1489336" y="1769232"/>
              <a:ext cx="1689101"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Plasmid isolated from </a:t>
              </a:r>
              <a:r>
                <a:rPr b="1" i="1"/>
                <a:t>E. coli</a:t>
              </a:r>
              <a:r>
                <a:t> bacteria</a:t>
              </a:r>
            </a:p>
          </p:txBody>
        </p:sp>
      </p:grpSp>
      <p:grpSp>
        <p:nvGrpSpPr>
          <p:cNvPr id="1085" name="Group 1085"/>
          <p:cNvGrpSpPr/>
          <p:nvPr/>
        </p:nvGrpSpPr>
        <p:grpSpPr>
          <a:xfrm>
            <a:off x="7111999" y="4723160"/>
            <a:ext cx="4979239" cy="2718204"/>
            <a:chOff x="0" y="0"/>
            <a:chExt cx="4979237" cy="2718202"/>
          </a:xfrm>
        </p:grpSpPr>
        <p:sp>
          <p:nvSpPr>
            <p:cNvPr id="1078" name="Shape 1078"/>
            <p:cNvSpPr/>
            <p:nvPr/>
          </p:nvSpPr>
          <p:spPr>
            <a:xfrm flipH="1">
              <a:off x="3121648" y="1432428"/>
              <a:ext cx="700367" cy="1"/>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079" name="Gene Cloning Plasmid 2c .pdf"/>
            <p:cNvPicPr>
              <a:picLocks noChangeAspect="1"/>
            </p:cNvPicPr>
            <p:nvPr/>
          </p:nvPicPr>
          <p:blipFill>
            <a:blip r:embed="rId6">
              <a:extLst/>
            </a:blip>
            <a:stretch>
              <a:fillRect/>
            </a:stretch>
          </p:blipFill>
          <p:spPr>
            <a:xfrm rot="16200000">
              <a:off x="3428999" y="1167964"/>
              <a:ext cx="2197101" cy="903377"/>
            </a:xfrm>
            <a:prstGeom prst="rect">
              <a:avLst/>
            </a:prstGeom>
            <a:ln w="12700" cap="flat">
              <a:noFill/>
              <a:miter lim="400000"/>
            </a:ln>
            <a:effectLst/>
          </p:spPr>
        </p:pic>
        <p:grpSp>
          <p:nvGrpSpPr>
            <p:cNvPr id="1084" name="Group 1084"/>
            <p:cNvGrpSpPr/>
            <p:nvPr/>
          </p:nvGrpSpPr>
          <p:grpSpPr>
            <a:xfrm>
              <a:off x="0" y="0"/>
              <a:ext cx="3125867" cy="2110534"/>
              <a:chOff x="0" y="0"/>
              <a:chExt cx="3125866" cy="2110533"/>
            </a:xfrm>
          </p:grpSpPr>
          <p:sp>
            <p:nvSpPr>
              <p:cNvPr id="1080" name="Shape 1080"/>
              <p:cNvSpPr/>
              <p:nvPr/>
            </p:nvSpPr>
            <p:spPr>
              <a:xfrm>
                <a:off x="750521" y="30455"/>
                <a:ext cx="1003301" cy="1320801"/>
              </a:xfrm>
              <a:custGeom>
                <a:avLst/>
                <a:gdLst/>
                <a:ahLst/>
                <a:cxnLst>
                  <a:cxn ang="0">
                    <a:pos x="wd2" y="hd2"/>
                  </a:cxn>
                  <a:cxn ang="5400000">
                    <a:pos x="wd2" y="hd2"/>
                  </a:cxn>
                  <a:cxn ang="10800000">
                    <a:pos x="wd2" y="hd2"/>
                  </a:cxn>
                  <a:cxn ang="16200000">
                    <a:pos x="wd2" y="hd2"/>
                  </a:cxn>
                </a:cxnLst>
                <a:rect l="0" t="0" r="r" b="b"/>
                <a:pathLst>
                  <a:path w="20734" h="21600" extrusionOk="0">
                    <a:moveTo>
                      <a:pt x="20734" y="21600"/>
                    </a:moveTo>
                    <a:lnTo>
                      <a:pt x="14215" y="19201"/>
                    </a:lnTo>
                    <a:cubicBezTo>
                      <a:pt x="-866" y="10500"/>
                      <a:pt x="12076" y="8243"/>
                      <a:pt x="0" y="0"/>
                    </a:cubicBezTo>
                  </a:path>
                </a:pathLst>
              </a:custGeom>
              <a:noFill/>
              <a:ln w="50800" cap="flat">
                <a:solidFill>
                  <a:srgbClr val="FF9300"/>
                </a:solidFill>
                <a:prstDash val="solid"/>
                <a:miter lim="400000"/>
                <a:head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81" name="Shape 1081"/>
              <p:cNvSpPr/>
              <p:nvPr/>
            </p:nvSpPr>
            <p:spPr>
              <a:xfrm flipV="1">
                <a:off x="2665491" y="-1"/>
                <a:ext cx="170652" cy="733197"/>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082" name="Transgenic Plants OHT 3.pdf"/>
              <p:cNvPicPr>
                <a:picLocks noChangeAspect="1"/>
              </p:cNvPicPr>
              <p:nvPr/>
            </p:nvPicPr>
            <p:blipFill>
              <a:blip r:embed="rId7">
                <a:extLst/>
              </a:blip>
              <a:stretch>
                <a:fillRect/>
              </a:stretch>
            </p:blipFill>
            <p:spPr>
              <a:xfrm rot="10563248">
                <a:off x="1761186" y="745854"/>
                <a:ext cx="1320801" cy="1320801"/>
              </a:xfrm>
              <a:prstGeom prst="rect">
                <a:avLst/>
              </a:prstGeom>
              <a:ln w="12700" cap="flat">
                <a:noFill/>
                <a:miter lim="400000"/>
              </a:ln>
              <a:effectLst/>
            </p:spPr>
          </p:pic>
          <p:sp>
            <p:nvSpPr>
              <p:cNvPr id="1083" name="Shape 1083"/>
              <p:cNvSpPr/>
              <p:nvPr/>
            </p:nvSpPr>
            <p:spPr>
              <a:xfrm>
                <a:off x="0" y="1271239"/>
                <a:ext cx="16764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Chymosin gene spliced into plasmid</a:t>
                </a:r>
              </a:p>
            </p:txBody>
          </p:sp>
        </p:grpSp>
      </p:grpSp>
      <p:grpSp>
        <p:nvGrpSpPr>
          <p:cNvPr id="1089" name="Group 1089"/>
          <p:cNvGrpSpPr/>
          <p:nvPr/>
        </p:nvGrpSpPr>
        <p:grpSpPr>
          <a:xfrm>
            <a:off x="6781800" y="6965300"/>
            <a:ext cx="4903514" cy="2403332"/>
            <a:chOff x="0" y="0"/>
            <a:chExt cx="4903513" cy="2403330"/>
          </a:xfrm>
        </p:grpSpPr>
        <p:pic>
          <p:nvPicPr>
            <p:cNvPr id="1086" name="chymosin 3d 2.png"/>
            <p:cNvPicPr>
              <a:picLocks noChangeAspect="1"/>
            </p:cNvPicPr>
            <p:nvPr/>
          </p:nvPicPr>
          <p:blipFill>
            <a:blip r:embed="rId8">
              <a:extLst/>
            </a:blip>
            <a:stretch>
              <a:fillRect/>
            </a:stretch>
          </p:blipFill>
          <p:spPr>
            <a:xfrm>
              <a:off x="1676400" y="0"/>
              <a:ext cx="2311400" cy="2403331"/>
            </a:xfrm>
            <a:prstGeom prst="rect">
              <a:avLst/>
            </a:prstGeom>
            <a:ln w="12700" cap="flat">
              <a:noFill/>
              <a:miter lim="400000"/>
            </a:ln>
            <a:effectLst/>
          </p:spPr>
        </p:pic>
        <p:sp>
          <p:nvSpPr>
            <p:cNvPr id="1087" name="Shape 1087"/>
            <p:cNvSpPr/>
            <p:nvPr/>
          </p:nvSpPr>
          <p:spPr>
            <a:xfrm rot="16200000">
              <a:off x="4108352" y="468741"/>
              <a:ext cx="938968" cy="651356"/>
            </a:xfrm>
            <a:custGeom>
              <a:avLst/>
              <a:gdLst/>
              <a:ahLst/>
              <a:cxnLst>
                <a:cxn ang="0">
                  <a:pos x="wd2" y="hd2"/>
                </a:cxn>
                <a:cxn ang="5400000">
                  <a:pos x="wd2" y="hd2"/>
                </a:cxn>
                <a:cxn ang="10800000">
                  <a:pos x="wd2" y="hd2"/>
                </a:cxn>
                <a:cxn ang="16200000">
                  <a:pos x="wd2" y="hd2"/>
                </a:cxn>
              </a:cxnLst>
              <a:rect l="0" t="0" r="r" b="b"/>
              <a:pathLst>
                <a:path w="21600" h="17797" extrusionOk="0">
                  <a:moveTo>
                    <a:pt x="21600" y="17484"/>
                  </a:moveTo>
                  <a:cubicBezTo>
                    <a:pt x="21600" y="17484"/>
                    <a:pt x="1252" y="21600"/>
                    <a:pt x="0" y="0"/>
                  </a:cubicBezTo>
                </a:path>
              </a:pathLst>
            </a:custGeom>
            <a:noFill/>
            <a:ln w="50800" cap="flat">
              <a:solidFill>
                <a:srgbClr val="FF9300"/>
              </a:solidFill>
              <a:prstDash val="solid"/>
              <a:miter lim="400000"/>
              <a:tailEnd type="stealth"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88" name="Shape 1088"/>
            <p:cNvSpPr/>
            <p:nvPr/>
          </p:nvSpPr>
          <p:spPr>
            <a:xfrm>
              <a:off x="0" y="1429399"/>
              <a:ext cx="16764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Chymosin is produced by the bacteria</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6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6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0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06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iterate>
                                    <p:tmAbs val="0"/>
                                  </p:iterate>
                                  <p:childTnLst>
                                    <p:set>
                                      <p:cBhvr>
                                        <p:cTn id="32" fill="hold"/>
                                        <p:tgtEl>
                                          <p:spTgt spid="10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3" nodeType="clickEffect">
                                  <p:stCondLst>
                                    <p:cond delay="0"/>
                                  </p:stCondLst>
                                  <p:iterate>
                                    <p:tmAbs val="0"/>
                                  </p:iterate>
                                  <p:childTnLst>
                                    <p:set>
                                      <p:cBhvr>
                                        <p:cTn id="36" fill="hold"/>
                                        <p:tgtEl>
                                          <p:spTgt spid="10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4" nodeType="clickEffect">
                                  <p:stCondLst>
                                    <p:cond delay="0"/>
                                  </p:stCondLst>
                                  <p:iterate>
                                    <p:tmAbs val="0"/>
                                  </p:iterate>
                                  <p:childTnLst>
                                    <p:set>
                                      <p:cBhvr>
                                        <p:cTn id="40" fill="hold"/>
                                        <p:tgtEl>
                                          <p:spTgt spid="10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5" nodeType="clickEffect">
                                  <p:stCondLst>
                                    <p:cond delay="0"/>
                                  </p:stCondLst>
                                  <p:iterate>
                                    <p:tmAbs val="0"/>
                                  </p:iterate>
                                  <p:childTnLst>
                                    <p:set>
                                      <p:cBhvr>
                                        <p:cTn id="44" fill="hold"/>
                                        <p:tgtEl>
                                          <p:spTgt spid="1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7" grpId="1" build="p" bldLvl="5" animBg="1" advAuto="0"/>
      <p:bldP spid="1072" grpId="2" animBg="1" advAuto="0"/>
      <p:bldP spid="1077" grpId="3" animBg="1" advAuto="0"/>
      <p:bldP spid="1085" grpId="4" animBg="1" advAuto="0"/>
      <p:bldP spid="1089" grpId="5"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p:nvPr/>
        </p:nvSpPr>
        <p:spPr>
          <a:xfrm>
            <a:off x="6680200" y="0"/>
            <a:ext cx="6375400" cy="97917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92" name="Shape 1092"/>
          <p:cNvSpPr>
            <a:spLocks noGrp="1"/>
          </p:cNvSpPr>
          <p:nvPr>
            <p:ph type="title"/>
          </p:nvPr>
        </p:nvSpPr>
        <p:spPr>
          <a:xfrm>
            <a:off x="365759" y="368300"/>
            <a:ext cx="5848470" cy="2733318"/>
          </a:xfrm>
          <a:prstGeom prst="rect">
            <a:avLst/>
          </a:prstGeom>
        </p:spPr>
        <p:txBody>
          <a:bodyPr/>
          <a:lstStyle>
            <a:lvl1pPr>
              <a:tabLst>
                <a:tab pos="952500" algn="l"/>
              </a:tabLst>
            </a:lvl1pPr>
          </a:lstStyle>
          <a:p>
            <a:r>
              <a:t>Using Bacteria to Produce Insulin</a:t>
            </a:r>
          </a:p>
        </p:txBody>
      </p:sp>
      <p:sp>
        <p:nvSpPr>
          <p:cNvPr id="1093" name="Shape 1093"/>
          <p:cNvSpPr>
            <a:spLocks noGrp="1"/>
          </p:cNvSpPr>
          <p:nvPr>
            <p:ph type="body" sz="half" idx="1"/>
          </p:nvPr>
        </p:nvSpPr>
        <p:spPr>
          <a:xfrm>
            <a:off x="368300" y="3178254"/>
            <a:ext cx="5956300" cy="6156246"/>
          </a:xfrm>
          <a:prstGeom prst="rect">
            <a:avLst/>
          </a:prstGeom>
        </p:spPr>
        <p:txBody>
          <a:bodyPr/>
          <a:lstStyle/>
          <a:p>
            <a:pPr marL="345600" indent="-345600">
              <a:tabLst>
                <a:tab pos="1016000" algn="l"/>
              </a:tabLst>
            </a:pPr>
            <a:r>
              <a:t>Type I diabetes mellitus is a metabolic disease caused by a lack of insulin. </a:t>
            </a:r>
          </a:p>
          <a:p>
            <a:pPr marL="680000" lvl="1" indent="-320000">
              <a:tabLst>
                <a:tab pos="1485900" algn="l"/>
              </a:tabLst>
            </a:pPr>
            <a:r>
              <a:t>It is treatable only with insulin injections.</a:t>
            </a:r>
          </a:p>
          <a:p>
            <a:pPr marL="345600" indent="-345600">
              <a:tabLst>
                <a:tab pos="1016000" algn="l"/>
              </a:tabLst>
            </a:pPr>
            <a:r>
              <a:t>In the past insulin was taken from the pancreases of cows and pigs and then refined for human use.</a:t>
            </a:r>
          </a:p>
          <a:p>
            <a:pPr marL="680000" lvl="1" indent="-320000">
              <a:tabLst>
                <a:tab pos="1485900" algn="l"/>
              </a:tabLst>
            </a:pPr>
            <a:r>
              <a:t>This method was expensive and caused a number of side effects.</a:t>
            </a:r>
          </a:p>
          <a:p>
            <a:pPr marL="345600" indent="-345600">
              <a:tabLst>
                <a:tab pos="1016000" algn="l"/>
              </a:tabLst>
            </a:pPr>
            <a:r>
              <a:t>One method of mass producing insulin is to splice the gene into bacteria. </a:t>
            </a:r>
          </a:p>
          <a:p>
            <a:pPr marL="680000" lvl="1" indent="-320000">
              <a:tabLst>
                <a:tab pos="1485900" algn="l"/>
              </a:tabLst>
            </a:pPr>
            <a:r>
              <a:t>However, due to their size, the two chains that make up insulin must be made in separate bacteria and then combined once extracted.</a:t>
            </a:r>
          </a:p>
        </p:txBody>
      </p:sp>
      <p:grpSp>
        <p:nvGrpSpPr>
          <p:cNvPr id="1102" name="Group 1102"/>
          <p:cNvGrpSpPr/>
          <p:nvPr/>
        </p:nvGrpSpPr>
        <p:grpSpPr>
          <a:xfrm>
            <a:off x="6934200" y="534709"/>
            <a:ext cx="5918200" cy="4639413"/>
            <a:chOff x="0" y="0"/>
            <a:chExt cx="5918200" cy="4639412"/>
          </a:xfrm>
        </p:grpSpPr>
        <p:pic>
          <p:nvPicPr>
            <p:cNvPr id="1094" name="istock DNA isolated.tiff"/>
            <p:cNvPicPr>
              <a:picLocks noChangeAspect="1"/>
            </p:cNvPicPr>
            <p:nvPr/>
          </p:nvPicPr>
          <p:blipFill>
            <a:blip r:embed="rId2">
              <a:extLst/>
            </a:blip>
            <a:stretch>
              <a:fillRect/>
            </a:stretch>
          </p:blipFill>
          <p:spPr>
            <a:xfrm rot="2257780">
              <a:off x="838199" y="-43503"/>
              <a:ext cx="740229" cy="2590801"/>
            </a:xfrm>
            <a:prstGeom prst="rect">
              <a:avLst/>
            </a:prstGeom>
            <a:ln w="12700" cap="flat">
              <a:noFill/>
              <a:miter lim="400000"/>
            </a:ln>
            <a:effectLst/>
          </p:spPr>
        </p:pic>
        <p:pic>
          <p:nvPicPr>
            <p:cNvPr id="1095" name="istock DNA isolated-filtered.png"/>
            <p:cNvPicPr>
              <a:picLocks noChangeAspect="1"/>
            </p:cNvPicPr>
            <p:nvPr/>
          </p:nvPicPr>
          <p:blipFill>
            <a:blip r:embed="rId3">
              <a:extLst/>
            </a:blip>
            <a:stretch>
              <a:fillRect/>
            </a:stretch>
          </p:blipFill>
          <p:spPr>
            <a:xfrm rot="6521662">
              <a:off x="4152895" y="-157803"/>
              <a:ext cx="740230" cy="2590801"/>
            </a:xfrm>
            <a:prstGeom prst="rect">
              <a:avLst/>
            </a:prstGeom>
            <a:ln w="12700" cap="flat">
              <a:noFill/>
              <a:miter lim="400000"/>
            </a:ln>
            <a:effectLst/>
          </p:spPr>
        </p:pic>
        <p:sp>
          <p:nvSpPr>
            <p:cNvPr id="1096" name="Shape 1096"/>
            <p:cNvSpPr/>
            <p:nvPr/>
          </p:nvSpPr>
          <p:spPr>
            <a:xfrm flipH="1" flipV="1">
              <a:off x="1463437" y="1639848"/>
              <a:ext cx="214828" cy="744578"/>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097" name="Shape 1097"/>
            <p:cNvSpPr/>
            <p:nvPr/>
          </p:nvSpPr>
          <p:spPr>
            <a:xfrm flipV="1">
              <a:off x="4086383" y="1585436"/>
              <a:ext cx="178159" cy="675244"/>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098" name="Gene Cloning Plasmid 1c .pdf"/>
            <p:cNvPicPr>
              <a:picLocks noChangeAspect="1"/>
            </p:cNvPicPr>
            <p:nvPr/>
          </p:nvPicPr>
          <p:blipFill>
            <a:blip r:embed="rId4">
              <a:extLst/>
            </a:blip>
            <a:stretch>
              <a:fillRect/>
            </a:stretch>
          </p:blipFill>
          <p:spPr>
            <a:xfrm>
              <a:off x="38100" y="2474416"/>
              <a:ext cx="2349351" cy="965978"/>
            </a:xfrm>
            <a:prstGeom prst="rect">
              <a:avLst/>
            </a:prstGeom>
            <a:ln w="12700" cap="flat">
              <a:noFill/>
              <a:miter lim="400000"/>
            </a:ln>
            <a:effectLst/>
          </p:spPr>
        </p:pic>
        <p:pic>
          <p:nvPicPr>
            <p:cNvPr id="1099" name="Gene Cloning Plasmid 1c .pdf"/>
            <p:cNvPicPr>
              <a:picLocks noChangeAspect="1"/>
            </p:cNvPicPr>
            <p:nvPr/>
          </p:nvPicPr>
          <p:blipFill>
            <a:blip r:embed="rId5">
              <a:extLst/>
            </a:blip>
            <a:stretch>
              <a:fillRect/>
            </a:stretch>
          </p:blipFill>
          <p:spPr>
            <a:xfrm>
              <a:off x="3187700" y="2411690"/>
              <a:ext cx="2349351" cy="965978"/>
            </a:xfrm>
            <a:prstGeom prst="rect">
              <a:avLst/>
            </a:prstGeom>
            <a:ln w="12700" cap="flat">
              <a:noFill/>
              <a:miter lim="400000"/>
            </a:ln>
            <a:effectLst/>
          </p:spPr>
        </p:pic>
        <p:sp>
          <p:nvSpPr>
            <p:cNvPr id="1100" name="Shape 1100"/>
            <p:cNvSpPr/>
            <p:nvPr/>
          </p:nvSpPr>
          <p:spPr>
            <a:xfrm>
              <a:off x="0" y="3580090"/>
              <a:ext cx="2692400" cy="1059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The gene sequence for </a:t>
              </a:r>
              <a:r>
                <a:rPr b="1"/>
                <a:t>insulin chain A</a:t>
              </a:r>
              <a:r>
                <a:t> is spliced into plasmid and inserted into a bacterium.</a:t>
              </a:r>
            </a:p>
          </p:txBody>
        </p:sp>
        <p:sp>
          <p:nvSpPr>
            <p:cNvPr id="1101" name="Shape 1101"/>
            <p:cNvSpPr/>
            <p:nvPr/>
          </p:nvSpPr>
          <p:spPr>
            <a:xfrm>
              <a:off x="3035300" y="3580090"/>
              <a:ext cx="2882900" cy="1059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The gene sequence for </a:t>
              </a:r>
              <a:r>
                <a:rPr b="1"/>
                <a:t>insulin chain B</a:t>
              </a:r>
              <a:r>
                <a:t> is spliced into plasmid and inserted into a different bacterium.</a:t>
              </a:r>
            </a:p>
          </p:txBody>
        </p:sp>
      </p:grpSp>
      <p:grpSp>
        <p:nvGrpSpPr>
          <p:cNvPr id="1109" name="Group 1109"/>
          <p:cNvGrpSpPr/>
          <p:nvPr/>
        </p:nvGrpSpPr>
        <p:grpSpPr>
          <a:xfrm>
            <a:off x="7785100" y="5219700"/>
            <a:ext cx="3695700" cy="4285122"/>
            <a:chOff x="0" y="0"/>
            <a:chExt cx="3695700" cy="4285121"/>
          </a:xfrm>
        </p:grpSpPr>
        <p:sp>
          <p:nvSpPr>
            <p:cNvPr id="1103" name="Shape 1103"/>
            <p:cNvSpPr/>
            <p:nvPr/>
          </p:nvSpPr>
          <p:spPr>
            <a:xfrm flipH="1" flipV="1">
              <a:off x="549036" y="40957"/>
              <a:ext cx="2" cy="587786"/>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107" name="Group 1107"/>
            <p:cNvGrpSpPr/>
            <p:nvPr/>
          </p:nvGrpSpPr>
          <p:grpSpPr>
            <a:xfrm>
              <a:off x="266700" y="0"/>
              <a:ext cx="3252538" cy="3644901"/>
              <a:chOff x="0" y="0"/>
              <a:chExt cx="3252537" cy="3644900"/>
            </a:xfrm>
          </p:grpSpPr>
          <p:pic>
            <p:nvPicPr>
              <p:cNvPr id="1104" name="insulin chain 2 for PM .png"/>
              <p:cNvPicPr>
                <a:picLocks noChangeAspect="1"/>
              </p:cNvPicPr>
              <p:nvPr/>
            </p:nvPicPr>
            <p:blipFill>
              <a:blip r:embed="rId6">
                <a:extLst/>
              </a:blip>
              <a:stretch>
                <a:fillRect/>
              </a:stretch>
            </p:blipFill>
            <p:spPr>
              <a:xfrm>
                <a:off x="1715739" y="968157"/>
                <a:ext cx="1536799" cy="2550432"/>
              </a:xfrm>
              <a:prstGeom prst="rect">
                <a:avLst/>
              </a:prstGeom>
              <a:ln w="12700" cap="flat">
                <a:noFill/>
                <a:miter lim="400000"/>
              </a:ln>
              <a:effectLst/>
            </p:spPr>
          </p:pic>
          <p:pic>
            <p:nvPicPr>
              <p:cNvPr id="1105" name="insulin chain 1 for PM copy.png"/>
              <p:cNvPicPr>
                <a:picLocks noChangeAspect="1"/>
              </p:cNvPicPr>
              <p:nvPr/>
            </p:nvPicPr>
            <p:blipFill>
              <a:blip r:embed="rId7">
                <a:extLst/>
              </a:blip>
              <a:stretch>
                <a:fillRect/>
              </a:stretch>
            </p:blipFill>
            <p:spPr>
              <a:xfrm>
                <a:off x="0" y="634460"/>
                <a:ext cx="2474335" cy="3010441"/>
              </a:xfrm>
              <a:prstGeom prst="rect">
                <a:avLst/>
              </a:prstGeom>
              <a:ln w="12700" cap="flat">
                <a:noFill/>
                <a:miter lim="400000"/>
              </a:ln>
              <a:effectLst/>
            </p:spPr>
          </p:pic>
          <p:sp>
            <p:nvSpPr>
              <p:cNvPr id="1106" name="Shape 1106"/>
              <p:cNvSpPr/>
              <p:nvPr/>
            </p:nvSpPr>
            <p:spPr>
              <a:xfrm flipH="1" flipV="1">
                <a:off x="2766771" y="0"/>
                <a:ext cx="1" cy="605492"/>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108" name="Shape 1108"/>
            <p:cNvSpPr/>
            <p:nvPr/>
          </p:nvSpPr>
          <p:spPr>
            <a:xfrm>
              <a:off x="0" y="3759199"/>
              <a:ext cx="3695700" cy="5259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The two protein chains are combined in a separate reaction</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0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09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iterate>
                                    <p:tmAbs val="0"/>
                                  </p:iterate>
                                  <p:childTnLst>
                                    <p:set>
                                      <p:cBhvr>
                                        <p:cTn id="32" fill="hold"/>
                                        <p:tgtEl>
                                          <p:spTgt spid="1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3" nodeType="clickEffect">
                                  <p:stCondLst>
                                    <p:cond delay="0"/>
                                  </p:stCondLst>
                                  <p:iterate>
                                    <p:tmAbs val="0"/>
                                  </p:iterate>
                                  <p:childTnLst>
                                    <p:set>
                                      <p:cBhvr>
                                        <p:cTn id="36" fill="hold"/>
                                        <p:tgtEl>
                                          <p:spTgt spid="1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1" build="p" bldLvl="5" animBg="1" advAuto="0"/>
      <p:bldP spid="1102" grpId="2" animBg="1" advAuto="0"/>
      <p:bldP spid="1109" grpId="3"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Shape 1111"/>
          <p:cNvSpPr/>
          <p:nvPr/>
        </p:nvSpPr>
        <p:spPr>
          <a:xfrm>
            <a:off x="6972300" y="0"/>
            <a:ext cx="6248400" cy="97917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112" name="Shape 1112"/>
          <p:cNvSpPr>
            <a:spLocks noGrp="1"/>
          </p:cNvSpPr>
          <p:nvPr>
            <p:ph type="title"/>
          </p:nvPr>
        </p:nvSpPr>
        <p:spPr>
          <a:xfrm>
            <a:off x="365759" y="368300"/>
            <a:ext cx="6359130" cy="1806774"/>
          </a:xfrm>
          <a:prstGeom prst="rect">
            <a:avLst/>
          </a:prstGeom>
        </p:spPr>
        <p:txBody>
          <a:bodyPr/>
          <a:lstStyle>
            <a:lvl1pPr>
              <a:tabLst>
                <a:tab pos="952500" algn="l"/>
              </a:tabLst>
            </a:lvl1pPr>
          </a:lstStyle>
          <a:p>
            <a:r>
              <a:t>Using Yeast to Produce Insulin</a:t>
            </a:r>
          </a:p>
        </p:txBody>
      </p:sp>
      <p:sp>
        <p:nvSpPr>
          <p:cNvPr id="1113" name="Shape 1113"/>
          <p:cNvSpPr>
            <a:spLocks noGrp="1"/>
          </p:cNvSpPr>
          <p:nvPr>
            <p:ph type="body" sz="half" idx="1"/>
          </p:nvPr>
        </p:nvSpPr>
        <p:spPr>
          <a:xfrm>
            <a:off x="429259" y="2469803"/>
            <a:ext cx="5245101" cy="5581215"/>
          </a:xfrm>
          <a:prstGeom prst="rect">
            <a:avLst/>
          </a:prstGeom>
        </p:spPr>
        <p:txBody>
          <a:bodyPr/>
          <a:lstStyle/>
          <a:p>
            <a:pPr marL="345600" indent="-345600">
              <a:tabLst>
                <a:tab pos="1016000" algn="l"/>
              </a:tabLst>
            </a:pPr>
            <a:r>
              <a:t>The yeast </a:t>
            </a:r>
            <a:r>
              <a:rPr i="1"/>
              <a:t>Saccharomyces</a:t>
            </a:r>
            <a:r>
              <a:t> is also used to produce insulin.</a:t>
            </a:r>
          </a:p>
          <a:p>
            <a:pPr marL="680000" lvl="1" indent="-320000">
              <a:tabLst>
                <a:tab pos="1485900" algn="l"/>
              </a:tabLst>
            </a:pPr>
            <a:r>
              <a:t>The yeast cell is much larger and can accommodate a much larger plasmid.</a:t>
            </a:r>
          </a:p>
          <a:p>
            <a:pPr marL="680000" lvl="1" indent="-320000">
              <a:tabLst>
                <a:tab pos="1485900" algn="l"/>
              </a:tabLst>
            </a:pPr>
            <a:r>
              <a:t>This means the entire insulin gene can be spliced into a plasmid and inserted into the yeast. </a:t>
            </a:r>
          </a:p>
          <a:p>
            <a:pPr marL="680000" lvl="1" indent="-320000">
              <a:tabLst>
                <a:tab pos="1485900" algn="l"/>
              </a:tabLst>
            </a:pPr>
            <a:r>
              <a:t>The complete insulin product is then produced by the yeast, saving the need to combine the chains in a separate reaction.</a:t>
            </a:r>
          </a:p>
          <a:p>
            <a:pPr marL="680000" lvl="1" indent="-320000">
              <a:tabLst>
                <a:tab pos="1485900" algn="l"/>
              </a:tabLst>
            </a:pPr>
            <a:r>
              <a:t>Because the yeast is a eukaryote, less refining of the protein product is needed.</a:t>
            </a:r>
          </a:p>
        </p:txBody>
      </p:sp>
      <p:pic>
        <p:nvPicPr>
          <p:cNvPr id="1114" name="yeast budding yellow.png"/>
          <p:cNvPicPr>
            <a:picLocks noChangeAspect="1"/>
          </p:cNvPicPr>
          <p:nvPr/>
        </p:nvPicPr>
        <p:blipFill>
          <a:blip r:embed="rId2">
            <a:extLst/>
          </a:blip>
          <a:stretch>
            <a:fillRect/>
          </a:stretch>
        </p:blipFill>
        <p:spPr>
          <a:xfrm>
            <a:off x="8014165" y="627821"/>
            <a:ext cx="3175001" cy="2788479"/>
          </a:xfrm>
          <a:prstGeom prst="rect">
            <a:avLst/>
          </a:prstGeom>
          <a:ln w="12700">
            <a:miter lim="400000"/>
          </a:ln>
        </p:spPr>
      </p:pic>
      <p:pic>
        <p:nvPicPr>
          <p:cNvPr id="1115" name="insulin for PM disulfides.png"/>
          <p:cNvPicPr>
            <a:picLocks noChangeAspect="1"/>
          </p:cNvPicPr>
          <p:nvPr/>
        </p:nvPicPr>
        <p:blipFill>
          <a:blip r:embed="rId3">
            <a:extLst/>
          </a:blip>
          <a:stretch>
            <a:fillRect/>
          </a:stretch>
        </p:blipFill>
        <p:spPr>
          <a:xfrm>
            <a:off x="8128000" y="3816773"/>
            <a:ext cx="3251200" cy="3955627"/>
          </a:xfrm>
          <a:prstGeom prst="rect">
            <a:avLst/>
          </a:prstGeom>
          <a:ln w="12700">
            <a:miter lim="400000"/>
          </a:ln>
        </p:spPr>
      </p:pic>
      <p:sp>
        <p:nvSpPr>
          <p:cNvPr id="1116" name="Shape 1116"/>
          <p:cNvSpPr/>
          <p:nvPr/>
        </p:nvSpPr>
        <p:spPr>
          <a:xfrm>
            <a:off x="11176000" y="5130800"/>
            <a:ext cx="157573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lvl1pPr>
          </a:lstStyle>
          <a:p>
            <a:r>
              <a:t>Disulfide bond</a:t>
            </a:r>
          </a:p>
        </p:txBody>
      </p:sp>
      <p:sp>
        <p:nvSpPr>
          <p:cNvPr id="1117" name="Shape 1117"/>
          <p:cNvSpPr/>
          <p:nvPr/>
        </p:nvSpPr>
        <p:spPr>
          <a:xfrm flipV="1">
            <a:off x="10423049" y="5270500"/>
            <a:ext cx="829151" cy="187564"/>
          </a:xfrm>
          <a:prstGeom prst="line">
            <a:avLst/>
          </a:prstGeom>
          <a:ln w="25400">
            <a:solidFill>
              <a:srgbClr val="126A93"/>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18" name="Shape 1118"/>
          <p:cNvSpPr/>
          <p:nvPr/>
        </p:nvSpPr>
        <p:spPr>
          <a:xfrm>
            <a:off x="8813800" y="7962900"/>
            <a:ext cx="1575731"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tabLst>
                <a:tab pos="520700" algn="l"/>
              </a:tabLst>
            </a:lvl1pPr>
          </a:lstStyle>
          <a:p>
            <a:r>
              <a:t>Disulfide bond</a:t>
            </a:r>
          </a:p>
        </p:txBody>
      </p:sp>
      <p:sp>
        <p:nvSpPr>
          <p:cNvPr id="1119" name="Shape 1119"/>
          <p:cNvSpPr/>
          <p:nvPr/>
        </p:nvSpPr>
        <p:spPr>
          <a:xfrm flipH="1">
            <a:off x="9617471" y="6835735"/>
            <a:ext cx="170579" cy="1125618"/>
          </a:xfrm>
          <a:prstGeom prst="line">
            <a:avLst/>
          </a:prstGeom>
          <a:ln w="25400">
            <a:solidFill>
              <a:srgbClr val="126A93"/>
            </a:solidFill>
            <a:miter lim="400000"/>
            <a:headEnd type="stealth"/>
          </a:ln>
        </p:spPr>
        <p:txBody>
          <a:bodyPr lIns="0" tIns="0" rIns="0" bIns="0"/>
          <a:lstStyle/>
          <a:p>
            <a:pPr marL="0">
              <a:tabLst/>
              <a:defRPr sz="1200">
                <a:solidFill>
                  <a:srgbClr val="000000"/>
                </a:solidFill>
                <a:latin typeface="Helvetica"/>
                <a:ea typeface="Helvetica"/>
                <a:cs typeface="Helvetica"/>
                <a:sym typeface="Helvetica"/>
              </a:defRPr>
            </a:pPr>
            <a:endParaRPr/>
          </a:p>
        </p:txBody>
      </p:sp>
      <p:sp>
        <p:nvSpPr>
          <p:cNvPr id="1120" name="Shape 1120"/>
          <p:cNvSpPr/>
          <p:nvPr/>
        </p:nvSpPr>
        <p:spPr>
          <a:xfrm>
            <a:off x="7366000" y="8509000"/>
            <a:ext cx="5245100"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tabLst>
                <a:tab pos="520700" algn="l"/>
              </a:tabLst>
            </a:lvl1pPr>
          </a:lstStyle>
          <a:p>
            <a:r>
              <a:t>Insulin is produced as one long chain and cleaved in two places. The separated chains are then held together by the formation of disulfide bonds</a:t>
            </a:r>
          </a:p>
        </p:txBody>
      </p:sp>
      <p:sp>
        <p:nvSpPr>
          <p:cNvPr id="1121" name="Shape 1121"/>
          <p:cNvSpPr/>
          <p:nvPr/>
        </p:nvSpPr>
        <p:spPr>
          <a:xfrm>
            <a:off x="10845961" y="1651000"/>
            <a:ext cx="1854808"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i="1"/>
            </a:lvl1pPr>
          </a:lstStyle>
          <a:p>
            <a:r>
              <a:t>Saccharomyces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1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1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1"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Shape 1123"/>
          <p:cNvSpPr/>
          <p:nvPr/>
        </p:nvSpPr>
        <p:spPr>
          <a:xfrm>
            <a:off x="7010400" y="0"/>
            <a:ext cx="6045200" cy="97917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124" name="Shape 1124"/>
          <p:cNvSpPr>
            <a:spLocks noGrp="1"/>
          </p:cNvSpPr>
          <p:nvPr>
            <p:ph type="title"/>
          </p:nvPr>
        </p:nvSpPr>
        <p:spPr>
          <a:prstGeom prst="rect">
            <a:avLst/>
          </a:prstGeom>
        </p:spPr>
        <p:txBody>
          <a:bodyPr/>
          <a:lstStyle>
            <a:lvl1pPr>
              <a:tabLst>
                <a:tab pos="952500" algn="l"/>
              </a:tabLst>
            </a:lvl1pPr>
          </a:lstStyle>
          <a:p>
            <a:r>
              <a:t>Golden Rice</a:t>
            </a:r>
          </a:p>
        </p:txBody>
      </p:sp>
      <p:sp>
        <p:nvSpPr>
          <p:cNvPr id="1125" name="Shape 1125"/>
          <p:cNvSpPr>
            <a:spLocks noGrp="1"/>
          </p:cNvSpPr>
          <p:nvPr>
            <p:ph type="body" sz="half" idx="1"/>
          </p:nvPr>
        </p:nvSpPr>
        <p:spPr>
          <a:xfrm>
            <a:off x="368300" y="1790700"/>
            <a:ext cx="6045201" cy="7543800"/>
          </a:xfrm>
          <a:prstGeom prst="rect">
            <a:avLst/>
          </a:prstGeom>
        </p:spPr>
        <p:txBody>
          <a:bodyPr/>
          <a:lstStyle/>
          <a:p>
            <a:pPr marL="345600" indent="-345600">
              <a:tabLst>
                <a:tab pos="1016000" algn="l"/>
              </a:tabLst>
            </a:pPr>
            <a:r>
              <a:t>The production of golden rice was a milestone in genetic engineering. It was the first time a new metabolic pathway had been created by splicing new genes into an organisms DNA.</a:t>
            </a:r>
          </a:p>
          <a:p>
            <a:pPr marL="345600" indent="-345600">
              <a:tabLst>
                <a:tab pos="1016000" algn="l"/>
              </a:tabLst>
            </a:pPr>
            <a:r>
              <a:t>Rice produces β-carotene (a precursor for vitamin A) in its leaves but not in the rice grain. Scientists were able to switch on a pathway that enabled the rice to produce and store β-carotene in the rice grain.</a:t>
            </a:r>
          </a:p>
          <a:p>
            <a:pPr marL="345600" indent="-345600">
              <a:tabLst>
                <a:tab pos="1016000" algn="l"/>
              </a:tabLst>
            </a:pPr>
            <a:r>
              <a:t>This would boost the amount of β-carotene received by people who eat rice as a staple and thus allow their bodies better access to vitamin A.</a:t>
            </a:r>
          </a:p>
          <a:p>
            <a:pPr marL="680000" lvl="1" indent="-320000">
              <a:tabLst>
                <a:tab pos="1485900" algn="l"/>
              </a:tabLst>
            </a:pPr>
            <a:r>
              <a:t>Vitamin A is involved in many functions including vision, immunity, fetal development, and skin health.</a:t>
            </a:r>
          </a:p>
        </p:txBody>
      </p:sp>
      <p:grpSp>
        <p:nvGrpSpPr>
          <p:cNvPr id="1129" name="Group 1129"/>
          <p:cNvGrpSpPr/>
          <p:nvPr/>
        </p:nvGrpSpPr>
        <p:grpSpPr>
          <a:xfrm>
            <a:off x="8509000" y="3621882"/>
            <a:ext cx="4330700" cy="1907840"/>
            <a:chOff x="0" y="0"/>
            <a:chExt cx="4330700" cy="1907838"/>
          </a:xfrm>
        </p:grpSpPr>
        <p:sp>
          <p:nvSpPr>
            <p:cNvPr id="1126" name="Shape 1126"/>
            <p:cNvSpPr/>
            <p:nvPr/>
          </p:nvSpPr>
          <p:spPr>
            <a:xfrm flipH="1" flipV="1">
              <a:off x="1324928" y="-1"/>
              <a:ext cx="1" cy="516483"/>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127" name="Gene Cloning Plasmid 3.pdf"/>
            <p:cNvPicPr>
              <a:picLocks noChangeAspect="1"/>
            </p:cNvPicPr>
            <p:nvPr/>
          </p:nvPicPr>
          <p:blipFill>
            <a:blip r:embed="rId2">
              <a:extLst/>
            </a:blip>
            <a:stretch>
              <a:fillRect/>
            </a:stretch>
          </p:blipFill>
          <p:spPr>
            <a:xfrm>
              <a:off x="0" y="581817"/>
              <a:ext cx="2440125" cy="1003301"/>
            </a:xfrm>
            <a:prstGeom prst="rect">
              <a:avLst/>
            </a:prstGeom>
            <a:ln w="12700" cap="flat">
              <a:noFill/>
              <a:miter lim="400000"/>
            </a:ln>
            <a:effectLst/>
          </p:spPr>
        </p:pic>
        <p:sp>
          <p:nvSpPr>
            <p:cNvPr id="1128" name="Shape 1128"/>
            <p:cNvSpPr/>
            <p:nvPr/>
          </p:nvSpPr>
          <p:spPr>
            <a:xfrm>
              <a:off x="2489200" y="315117"/>
              <a:ext cx="1841500" cy="159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The two genes were spliced into </a:t>
              </a:r>
              <a:r>
                <a:rPr i="1"/>
                <a:t>Agrobacterium</a:t>
              </a:r>
              <a:r>
                <a:t>, which was used to infect rice plant embryos.</a:t>
              </a:r>
            </a:p>
          </p:txBody>
        </p:sp>
      </p:grpSp>
      <p:grpSp>
        <p:nvGrpSpPr>
          <p:cNvPr id="1137" name="Group 1137"/>
          <p:cNvGrpSpPr/>
          <p:nvPr/>
        </p:nvGrpSpPr>
        <p:grpSpPr>
          <a:xfrm>
            <a:off x="7061200" y="36471"/>
            <a:ext cx="5715000" cy="3596824"/>
            <a:chOff x="0" y="0"/>
            <a:chExt cx="5715000" cy="3596822"/>
          </a:xfrm>
        </p:grpSpPr>
        <p:pic>
          <p:nvPicPr>
            <p:cNvPr id="1130" name="Daffodil CC.png"/>
            <p:cNvPicPr>
              <a:picLocks noChangeAspect="1"/>
            </p:cNvPicPr>
            <p:nvPr/>
          </p:nvPicPr>
          <p:blipFill>
            <a:blip r:embed="rId3">
              <a:extLst/>
            </a:blip>
            <a:stretch>
              <a:fillRect/>
            </a:stretch>
          </p:blipFill>
          <p:spPr>
            <a:xfrm>
              <a:off x="0" y="0"/>
              <a:ext cx="2717800" cy="2288674"/>
            </a:xfrm>
            <a:prstGeom prst="rect">
              <a:avLst/>
            </a:prstGeom>
            <a:ln w="12700" cap="flat">
              <a:noFill/>
              <a:miter lim="400000"/>
            </a:ln>
            <a:effectLst/>
          </p:spPr>
        </p:pic>
        <p:sp>
          <p:nvSpPr>
            <p:cNvPr id="1131" name="Shape 1131"/>
            <p:cNvSpPr/>
            <p:nvPr/>
          </p:nvSpPr>
          <p:spPr>
            <a:xfrm flipV="1">
              <a:off x="3405663" y="1321188"/>
              <a:ext cx="560779" cy="948383"/>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132" name="Shape 1132"/>
            <p:cNvSpPr/>
            <p:nvPr/>
          </p:nvSpPr>
          <p:spPr>
            <a:xfrm flipH="1" flipV="1">
              <a:off x="1604326" y="1464510"/>
              <a:ext cx="748468" cy="808116"/>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133" name="Transgenic Plants OHT 3.pdf"/>
            <p:cNvPicPr>
              <a:picLocks noChangeAspect="1"/>
            </p:cNvPicPr>
            <p:nvPr/>
          </p:nvPicPr>
          <p:blipFill>
            <a:blip r:embed="rId4">
              <a:extLst/>
            </a:blip>
            <a:stretch>
              <a:fillRect/>
            </a:stretch>
          </p:blipFill>
          <p:spPr>
            <a:xfrm rot="10563248">
              <a:off x="2078686" y="2232143"/>
              <a:ext cx="1320801" cy="1320801"/>
            </a:xfrm>
            <a:prstGeom prst="rect">
              <a:avLst/>
            </a:prstGeom>
            <a:ln w="12700" cap="flat">
              <a:noFill/>
              <a:miter lim="400000"/>
            </a:ln>
            <a:effectLst/>
          </p:spPr>
        </p:pic>
        <p:sp>
          <p:nvSpPr>
            <p:cNvPr id="1134" name="Shape 1134"/>
            <p:cNvSpPr/>
            <p:nvPr/>
          </p:nvSpPr>
          <p:spPr>
            <a:xfrm>
              <a:off x="279400" y="2478128"/>
              <a:ext cx="1841500" cy="792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100"/>
                </a:lnSpc>
                <a:tabLst>
                  <a:tab pos="520700" algn="l"/>
                </a:tabLst>
              </a:lvl1pPr>
            </a:lstStyle>
            <a:p>
              <a:r>
                <a:t>The PSY gene was extracted from the daffodil</a:t>
              </a:r>
            </a:p>
          </p:txBody>
        </p:sp>
        <p:sp>
          <p:nvSpPr>
            <p:cNvPr id="1135" name="Shape 1135"/>
            <p:cNvSpPr/>
            <p:nvPr/>
          </p:nvSpPr>
          <p:spPr>
            <a:xfrm>
              <a:off x="3695700" y="2440028"/>
              <a:ext cx="2019300" cy="1059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100"/>
                </a:lnSpc>
                <a:tabLst>
                  <a:tab pos="520700" algn="l"/>
                </a:tabLst>
              </a:pPr>
              <a:r>
                <a:t>The CRT1 gene was extracted from the bacteria </a:t>
              </a:r>
              <a:r>
                <a:rPr i="1"/>
                <a:t>Erwinia uredovora</a:t>
              </a:r>
            </a:p>
          </p:txBody>
        </p:sp>
        <p:pic>
          <p:nvPicPr>
            <p:cNvPr id="1136" name="Gene Cloning Plasmid 1c .pdf"/>
            <p:cNvPicPr>
              <a:picLocks noChangeAspect="1"/>
            </p:cNvPicPr>
            <p:nvPr/>
          </p:nvPicPr>
          <p:blipFill>
            <a:blip r:embed="rId5">
              <a:extLst/>
            </a:blip>
            <a:stretch>
              <a:fillRect/>
            </a:stretch>
          </p:blipFill>
          <p:spPr>
            <a:xfrm rot="414877">
              <a:off x="3263900" y="518396"/>
              <a:ext cx="2171700" cy="892933"/>
            </a:xfrm>
            <a:prstGeom prst="rect">
              <a:avLst/>
            </a:prstGeom>
            <a:ln w="12700" cap="flat">
              <a:noFill/>
              <a:miter lim="400000"/>
            </a:ln>
            <a:effectLst/>
          </p:spPr>
        </p:pic>
      </p:grpSp>
      <p:grpSp>
        <p:nvGrpSpPr>
          <p:cNvPr id="1145" name="Group 1145"/>
          <p:cNvGrpSpPr/>
          <p:nvPr/>
        </p:nvGrpSpPr>
        <p:grpSpPr>
          <a:xfrm>
            <a:off x="7078979" y="5317851"/>
            <a:ext cx="5918215" cy="4506870"/>
            <a:chOff x="-20320" y="0"/>
            <a:chExt cx="5918213" cy="4506868"/>
          </a:xfrm>
        </p:grpSpPr>
        <p:grpSp>
          <p:nvGrpSpPr>
            <p:cNvPr id="1143" name="Group 1143"/>
            <p:cNvGrpSpPr/>
            <p:nvPr/>
          </p:nvGrpSpPr>
          <p:grpSpPr>
            <a:xfrm>
              <a:off x="-20321" y="-1"/>
              <a:ext cx="5918215" cy="4506870"/>
              <a:chOff x="-20320" y="0"/>
              <a:chExt cx="5918213" cy="4506868"/>
            </a:xfrm>
          </p:grpSpPr>
          <p:sp>
            <p:nvSpPr>
              <p:cNvPr id="1138" name="Shape 1138"/>
              <p:cNvSpPr/>
              <p:nvPr/>
            </p:nvSpPr>
            <p:spPr>
              <a:xfrm flipH="1" flipV="1">
                <a:off x="2720208" y="0"/>
                <a:ext cx="1" cy="463884"/>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139" name="Golden rice IRRI CC 2.0.jpg"/>
              <p:cNvPicPr>
                <a:picLocks noChangeAspect="1"/>
              </p:cNvPicPr>
              <p:nvPr/>
            </p:nvPicPr>
            <p:blipFill>
              <a:blip r:embed="rId6">
                <a:extLst/>
              </a:blip>
              <a:stretch>
                <a:fillRect/>
              </a:stretch>
            </p:blipFill>
            <p:spPr>
              <a:xfrm>
                <a:off x="-20321" y="577465"/>
                <a:ext cx="5918215" cy="3929404"/>
              </a:xfrm>
              <a:prstGeom prst="rect">
                <a:avLst/>
              </a:prstGeom>
              <a:ln w="25400" cap="flat">
                <a:solidFill>
                  <a:srgbClr val="FFFFFF"/>
                </a:solidFill>
                <a:prstDash val="solid"/>
                <a:miter lim="400000"/>
              </a:ln>
              <a:effectLst/>
            </p:spPr>
          </p:pic>
          <p:sp>
            <p:nvSpPr>
              <p:cNvPr id="1140" name="Shape 1140"/>
              <p:cNvSpPr/>
              <p:nvPr/>
            </p:nvSpPr>
            <p:spPr>
              <a:xfrm>
                <a:off x="15253" y="808513"/>
                <a:ext cx="2211701" cy="305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a:solidFill>
                      <a:srgbClr val="FFFFFF"/>
                    </a:solidFill>
                  </a:defRPr>
                </a:lvl1pPr>
              </a:lstStyle>
              <a:p>
                <a:r>
                  <a:t>Ordinary rice</a:t>
                </a:r>
              </a:p>
            </p:txBody>
          </p:sp>
          <p:sp>
            <p:nvSpPr>
              <p:cNvPr id="1141" name="Shape 1141"/>
              <p:cNvSpPr/>
              <p:nvPr/>
            </p:nvSpPr>
            <p:spPr>
              <a:xfrm>
                <a:off x="3584480" y="793261"/>
                <a:ext cx="2211701" cy="3050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100"/>
                  </a:lnSpc>
                  <a:tabLst>
                    <a:tab pos="520700" algn="l"/>
                  </a:tabLst>
                  <a:defRPr>
                    <a:solidFill>
                      <a:srgbClr val="FFFFFF"/>
                    </a:solidFill>
                  </a:defRPr>
                </a:lvl1pPr>
              </a:lstStyle>
              <a:p>
                <a:r>
                  <a:t>Golden rice</a:t>
                </a:r>
              </a:p>
            </p:txBody>
          </p:sp>
          <p:sp>
            <p:nvSpPr>
              <p:cNvPr id="1142" name="Shape 1142"/>
              <p:cNvSpPr/>
              <p:nvPr/>
            </p:nvSpPr>
            <p:spPr>
              <a:xfrm flipH="1" flipV="1">
                <a:off x="4245322" y="1162197"/>
                <a:ext cx="2" cy="1228424"/>
              </a:xfrm>
              <a:prstGeom prst="line">
                <a:avLst/>
              </a:prstGeom>
              <a:noFill/>
              <a:ln w="50800" cap="flat">
                <a:solidFill>
                  <a:srgbClr val="FFFFFF"/>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144" name="Shape 1144"/>
            <p:cNvSpPr/>
            <p:nvPr/>
          </p:nvSpPr>
          <p:spPr>
            <a:xfrm flipH="1" flipV="1">
              <a:off x="1057420" y="1192701"/>
              <a:ext cx="2" cy="1228424"/>
            </a:xfrm>
            <a:prstGeom prst="line">
              <a:avLst/>
            </a:prstGeom>
            <a:noFill/>
            <a:ln w="50800" cap="flat">
              <a:solidFill>
                <a:srgbClr val="FFFFFF"/>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sp>
        <p:nvSpPr>
          <p:cNvPr id="1146" name="Shape 1146"/>
          <p:cNvSpPr/>
          <p:nvPr/>
        </p:nvSpPr>
        <p:spPr>
          <a:xfrm>
            <a:off x="7645400" y="9626600"/>
            <a:ext cx="254000"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600"/>
              </a:lnSpc>
              <a:tabLst>
                <a:tab pos="520700" algn="l"/>
              </a:tabLst>
              <a:defRPr sz="500">
                <a:solidFill>
                  <a:srgbClr val="FFFFFF"/>
                </a:solidFill>
              </a:defRPr>
            </a:lvl1pPr>
          </a:lstStyle>
          <a:p>
            <a:r>
              <a:t>IRRI</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2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1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5" grpId="1" build="p" bldLvl="5" animBg="1" advAuto="0"/>
      <p:bldP spid="1129" grpId="3" animBg="1" advAuto="0"/>
      <p:bldP spid="1137" grpId="2" animBg="1" advAuto="0"/>
      <p:bldP spid="1145"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p:nvPr/>
        </p:nvSpPr>
        <p:spPr>
          <a:xfrm>
            <a:off x="7670204" y="-38100"/>
            <a:ext cx="5550496" cy="9829800"/>
          </a:xfrm>
          <a:prstGeom prst="rect">
            <a:avLst/>
          </a:prstGeom>
          <a:solidFill>
            <a:srgbClr val="FFFFFF">
              <a:alpha val="50000"/>
            </a:srgbClr>
          </a:solidFill>
          <a:ln w="25400">
            <a:miter lim="400000"/>
          </a:ln>
        </p:spPr>
        <p:txBody>
          <a:bodyPr lIns="0" tIns="0" rIns="0" bIns="0" anchor="ct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04" name="Shape 104"/>
          <p:cNvSpPr>
            <a:spLocks noGrp="1"/>
          </p:cNvSpPr>
          <p:nvPr>
            <p:ph type="title"/>
          </p:nvPr>
        </p:nvSpPr>
        <p:spPr>
          <a:prstGeom prst="rect">
            <a:avLst/>
          </a:prstGeom>
        </p:spPr>
        <p:txBody>
          <a:bodyPr/>
          <a:lstStyle>
            <a:lvl1pPr>
              <a:tabLst>
                <a:tab pos="952500" algn="l"/>
              </a:tabLst>
            </a:lvl1pPr>
          </a:lstStyle>
          <a:p>
            <a:r>
              <a:t>Recombinant DNA</a:t>
            </a:r>
          </a:p>
        </p:txBody>
      </p:sp>
      <p:sp>
        <p:nvSpPr>
          <p:cNvPr id="105" name="Shape 105"/>
          <p:cNvSpPr>
            <a:spLocks noGrp="1"/>
          </p:cNvSpPr>
          <p:nvPr>
            <p:ph type="body" sz="half" idx="1"/>
          </p:nvPr>
        </p:nvSpPr>
        <p:spPr>
          <a:prstGeom prst="rect">
            <a:avLst/>
          </a:prstGeom>
        </p:spPr>
        <p:txBody>
          <a:bodyPr/>
          <a:lstStyle/>
          <a:p>
            <a:pPr>
              <a:tabLst>
                <a:tab pos="1016000" algn="l"/>
              </a:tabLst>
            </a:pPr>
            <a:r>
              <a:rPr b="1">
                <a:solidFill>
                  <a:srgbClr val="006994"/>
                </a:solidFill>
              </a:rPr>
              <a:t>Recombinant DNA </a:t>
            </a:r>
            <a:r>
              <a:t>(rDNA) is produced by combining genetic material from two or more different sources. </a:t>
            </a:r>
          </a:p>
          <a:p>
            <a:pPr>
              <a:tabLst>
                <a:tab pos="1016000" algn="l"/>
              </a:tabLst>
            </a:pPr>
            <a:r>
              <a:t>The production of rDNA is possible because the DNA of every organism is made of the same building blocks (nucleotides). rDNA allows a gene from one organism to be moved into, and expressed in, a different organism. </a:t>
            </a:r>
          </a:p>
          <a:p>
            <a:pPr>
              <a:tabLst>
                <a:tab pos="1016000" algn="l"/>
              </a:tabLst>
            </a:pPr>
            <a:r>
              <a:t>Two important tools are used to create rDNA. </a:t>
            </a:r>
            <a:r>
              <a:rPr b="1">
                <a:solidFill>
                  <a:srgbClr val="006994"/>
                </a:solidFill>
              </a:rPr>
              <a:t>Endonucleases</a:t>
            </a:r>
            <a:r>
              <a:t> (such as restriction enzymes or the </a:t>
            </a:r>
            <a:r>
              <a:rPr b="1">
                <a:solidFill>
                  <a:srgbClr val="006994"/>
                </a:solidFill>
              </a:rPr>
              <a:t>CRISPR</a:t>
            </a:r>
            <a:r>
              <a:t>-Cas9 system) cut the DNA and the enzyme DNA ligase is used to join the sections of DNA together.</a:t>
            </a:r>
          </a:p>
        </p:txBody>
      </p:sp>
      <p:pic>
        <p:nvPicPr>
          <p:cNvPr id="106" name="E.coli transparent.png"/>
          <p:cNvPicPr>
            <a:picLocks noChangeAspect="1"/>
          </p:cNvPicPr>
          <p:nvPr/>
        </p:nvPicPr>
        <p:blipFill>
          <a:blip r:embed="rId2">
            <a:extLst/>
          </a:blip>
          <a:stretch>
            <a:fillRect/>
          </a:stretch>
        </p:blipFill>
        <p:spPr>
          <a:xfrm>
            <a:off x="6443307" y="4334851"/>
            <a:ext cx="3875960" cy="2819492"/>
          </a:xfrm>
          <a:prstGeom prst="rect">
            <a:avLst/>
          </a:prstGeom>
          <a:ln w="12700">
            <a:miter lim="400000"/>
          </a:ln>
        </p:spPr>
      </p:pic>
      <p:pic>
        <p:nvPicPr>
          <p:cNvPr id="107" name="yeast budding clearcut colour.tif"/>
          <p:cNvPicPr>
            <a:picLocks noChangeAspect="1"/>
          </p:cNvPicPr>
          <p:nvPr/>
        </p:nvPicPr>
        <p:blipFill>
          <a:blip r:embed="rId3">
            <a:extLst/>
          </a:blip>
          <a:stretch>
            <a:fillRect/>
          </a:stretch>
        </p:blipFill>
        <p:spPr>
          <a:xfrm rot="10270783">
            <a:off x="9184729" y="5217314"/>
            <a:ext cx="4910556" cy="4312751"/>
          </a:xfrm>
          <a:prstGeom prst="rect">
            <a:avLst/>
          </a:prstGeom>
          <a:ln w="12700">
            <a:miter lim="400000"/>
          </a:ln>
        </p:spPr>
      </p:pic>
      <p:pic>
        <p:nvPicPr>
          <p:cNvPr id="108" name="istock DNA isolated.tif"/>
          <p:cNvPicPr>
            <a:picLocks noChangeAspect="1"/>
          </p:cNvPicPr>
          <p:nvPr/>
        </p:nvPicPr>
        <p:blipFill>
          <a:blip r:embed="rId4">
            <a:extLst/>
          </a:blip>
          <a:stretch>
            <a:fillRect/>
          </a:stretch>
        </p:blipFill>
        <p:spPr>
          <a:xfrm rot="4993542">
            <a:off x="9210023" y="-822523"/>
            <a:ext cx="1731965" cy="6054836"/>
          </a:xfrm>
          <a:prstGeom prst="rect">
            <a:avLst/>
          </a:prstGeom>
          <a:ln w="12700">
            <a:miter lim="400000"/>
          </a:ln>
        </p:spPr>
      </p:pic>
      <p:sp>
        <p:nvSpPr>
          <p:cNvPr id="109" name="Shape 109"/>
          <p:cNvSpPr/>
          <p:nvPr/>
        </p:nvSpPr>
        <p:spPr>
          <a:xfrm>
            <a:off x="8714016" y="3233214"/>
            <a:ext cx="3462872" cy="11609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tabLst>
                <a:tab pos="520700" algn="l"/>
              </a:tabLst>
            </a:pPr>
            <a:r>
              <a:t>The human insulin gene can be inserted into microorganisms such </a:t>
            </a:r>
            <a:r>
              <a:rPr i="1"/>
              <a:t>E.coli</a:t>
            </a:r>
            <a:r>
              <a:t> or </a:t>
            </a:r>
            <a:r>
              <a:rPr i="1"/>
              <a:t>Saccharomyces</a:t>
            </a:r>
            <a:r>
              <a:t> yeast to make human insulin.</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1" build="p" bldLvl="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8" name="Drug ampule syringe Dollarphotoclub_68979245.jpg"/>
          <p:cNvPicPr>
            <a:picLocks noChangeAspect="1"/>
          </p:cNvPicPr>
          <p:nvPr/>
        </p:nvPicPr>
        <p:blipFill>
          <a:blip r:embed="rId2">
            <a:extLst/>
          </a:blip>
          <a:srcRect t="10174"/>
          <a:stretch>
            <a:fillRect/>
          </a:stretch>
        </p:blipFill>
        <p:spPr>
          <a:xfrm>
            <a:off x="6654800" y="5939885"/>
            <a:ext cx="6353572" cy="3805226"/>
          </a:xfrm>
          <a:prstGeom prst="rect">
            <a:avLst/>
          </a:prstGeom>
          <a:ln w="25400">
            <a:solidFill>
              <a:srgbClr val="FFFFFF"/>
            </a:solidFill>
            <a:miter lim="400000"/>
          </a:ln>
        </p:spPr>
      </p:pic>
      <p:sp>
        <p:nvSpPr>
          <p:cNvPr id="1149" name="Shape 1149"/>
          <p:cNvSpPr>
            <a:spLocks noGrp="1"/>
          </p:cNvSpPr>
          <p:nvPr>
            <p:ph type="title"/>
          </p:nvPr>
        </p:nvSpPr>
        <p:spPr>
          <a:xfrm>
            <a:off x="381000" y="342900"/>
            <a:ext cx="12192000" cy="1706563"/>
          </a:xfrm>
          <a:prstGeom prst="rect">
            <a:avLst/>
          </a:prstGeom>
        </p:spPr>
        <p:txBody>
          <a:bodyPr/>
          <a:lstStyle>
            <a:lvl1pPr>
              <a:tabLst>
                <a:tab pos="952500" algn="l"/>
              </a:tabLst>
            </a:lvl1pPr>
          </a:lstStyle>
          <a:p>
            <a:r>
              <a:t>The Benefits of Genetic Modification</a:t>
            </a:r>
          </a:p>
        </p:txBody>
      </p:sp>
      <p:sp>
        <p:nvSpPr>
          <p:cNvPr id="1150" name="Shape 1150"/>
          <p:cNvSpPr>
            <a:spLocks noGrp="1"/>
          </p:cNvSpPr>
          <p:nvPr>
            <p:ph type="body" sz="half" idx="1"/>
          </p:nvPr>
        </p:nvSpPr>
        <p:spPr>
          <a:xfrm>
            <a:off x="358140" y="2346880"/>
            <a:ext cx="6079729" cy="6304460"/>
          </a:xfrm>
          <a:prstGeom prst="rect">
            <a:avLst/>
          </a:prstGeom>
        </p:spPr>
        <p:txBody>
          <a:bodyPr/>
          <a:lstStyle/>
          <a:p>
            <a:pPr>
              <a:tabLst>
                <a:tab pos="1016000" algn="l"/>
              </a:tabLst>
            </a:pPr>
            <a:r>
              <a:rPr b="1">
                <a:solidFill>
                  <a:srgbClr val="006994"/>
                </a:solidFill>
              </a:rPr>
              <a:t>Genetically modified organisms</a:t>
            </a:r>
            <a:r>
              <a:t> (GMOs) have many potential benefits, but their use raises a number of biological and ethical concerns. </a:t>
            </a:r>
          </a:p>
          <a:p>
            <a:pPr>
              <a:tabLst>
                <a:tab pos="1016000" algn="l"/>
              </a:tabLst>
            </a:pPr>
            <a:r>
              <a:t>Potential benefits include:</a:t>
            </a:r>
          </a:p>
          <a:p>
            <a:pPr lvl="1">
              <a:tabLst>
                <a:tab pos="1485900" algn="l"/>
              </a:tabLst>
            </a:pPr>
            <a:r>
              <a:t>Increase in crop yields, including crops with more nutritional value and that store for longer.</a:t>
            </a:r>
          </a:p>
          <a:p>
            <a:pPr lvl="1">
              <a:tabLst>
                <a:tab pos="1485900" algn="l"/>
              </a:tabLst>
            </a:pPr>
            <a:r>
              <a:t>Decrease in the use of pesticides, herbicides and animal remedies.</a:t>
            </a:r>
          </a:p>
          <a:p>
            <a:pPr lvl="1">
              <a:tabLst>
                <a:tab pos="1485900" algn="l"/>
              </a:tabLst>
            </a:pPr>
            <a:r>
              <a:t>Production of crops that are drought tolerant or salt tolerant.</a:t>
            </a:r>
          </a:p>
          <a:p>
            <a:pPr lvl="1">
              <a:tabLst>
                <a:tab pos="1485900" algn="l"/>
              </a:tabLst>
            </a:pPr>
            <a:r>
              <a:t>Improvement in the health of the human population and the medicines used to achieve it.</a:t>
            </a:r>
          </a:p>
          <a:p>
            <a:pPr lvl="1">
              <a:tabLst>
                <a:tab pos="1485900" algn="l"/>
              </a:tabLst>
            </a:pPr>
            <a:r>
              <a:t>Development of animal factories  for the production of proteins used in manufacturing, the food industry, and health. </a:t>
            </a:r>
          </a:p>
        </p:txBody>
      </p:sp>
      <p:pic>
        <p:nvPicPr>
          <p:cNvPr id="1151" name="Dollarphotoclub_63185100.jpg"/>
          <p:cNvPicPr>
            <a:picLocks noChangeAspect="1"/>
          </p:cNvPicPr>
          <p:nvPr/>
        </p:nvPicPr>
        <p:blipFill>
          <a:blip r:embed="rId3">
            <a:extLst/>
          </a:blip>
          <a:srcRect t="15706" r="51340" b="35224"/>
          <a:stretch>
            <a:fillRect/>
          </a:stretch>
        </p:blipFill>
        <p:spPr>
          <a:xfrm>
            <a:off x="6667500" y="1638746"/>
            <a:ext cx="6328024" cy="4254699"/>
          </a:xfrm>
          <a:prstGeom prst="rect">
            <a:avLst/>
          </a:prstGeom>
          <a:ln w="25400">
            <a:solidFill>
              <a:srgbClr val="FFFFFF"/>
            </a:solidFill>
            <a:miter lim="400000"/>
          </a:ln>
        </p:spPr>
      </p:pic>
      <p:sp>
        <p:nvSpPr>
          <p:cNvPr id="1152" name="Shape 1152"/>
          <p:cNvSpPr/>
          <p:nvPr/>
        </p:nvSpPr>
        <p:spPr>
          <a:xfrm>
            <a:off x="12566575" y="9532804"/>
            <a:ext cx="416298" cy="187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700">
                <a:solidFill>
                  <a:srgbClr val="000000"/>
                </a:solidFill>
              </a:defRPr>
            </a:lvl1pPr>
          </a:lstStyle>
          <a:p>
            <a:r>
              <a:t>DPC</a:t>
            </a:r>
          </a:p>
        </p:txBody>
      </p:sp>
      <p:sp>
        <p:nvSpPr>
          <p:cNvPr id="1153" name="Shape 1153"/>
          <p:cNvSpPr/>
          <p:nvPr/>
        </p:nvSpPr>
        <p:spPr>
          <a:xfrm>
            <a:off x="12566575" y="5672004"/>
            <a:ext cx="416298" cy="187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700">
                <a:solidFill>
                  <a:srgbClr val="FFFFFF"/>
                </a:solidFill>
              </a:defRPr>
            </a:lvl1pPr>
          </a:lstStyle>
          <a:p>
            <a:r>
              <a:t>DPC</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5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5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5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5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5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15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15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1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 grpId="1"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Shape 1155"/>
          <p:cNvSpPr>
            <a:spLocks noGrp="1"/>
          </p:cNvSpPr>
          <p:nvPr>
            <p:ph type="title"/>
          </p:nvPr>
        </p:nvSpPr>
        <p:spPr>
          <a:xfrm>
            <a:off x="381000" y="342900"/>
            <a:ext cx="12192000" cy="1875284"/>
          </a:xfrm>
          <a:prstGeom prst="rect">
            <a:avLst/>
          </a:prstGeom>
        </p:spPr>
        <p:txBody>
          <a:bodyPr/>
          <a:lstStyle>
            <a:lvl1pPr>
              <a:tabLst>
                <a:tab pos="952500" algn="l"/>
              </a:tabLst>
            </a:lvl1pPr>
          </a:lstStyle>
          <a:p>
            <a:r>
              <a:t>The Risks of Genetic Modification</a:t>
            </a:r>
          </a:p>
        </p:txBody>
      </p:sp>
      <p:sp>
        <p:nvSpPr>
          <p:cNvPr id="1156" name="Shape 1156"/>
          <p:cNvSpPr>
            <a:spLocks noGrp="1"/>
          </p:cNvSpPr>
          <p:nvPr>
            <p:ph type="body" sz="half" idx="1"/>
          </p:nvPr>
        </p:nvSpPr>
        <p:spPr>
          <a:xfrm>
            <a:off x="368300" y="2479278"/>
            <a:ext cx="5289451" cy="6222852"/>
          </a:xfrm>
          <a:prstGeom prst="rect">
            <a:avLst/>
          </a:prstGeom>
        </p:spPr>
        <p:txBody>
          <a:bodyPr/>
          <a:lstStyle/>
          <a:p>
            <a:pPr>
              <a:tabLst>
                <a:tab pos="1016000" algn="l"/>
              </a:tabLst>
            </a:pPr>
            <a:r>
              <a:t>Potential risks associated with genetic modification include:</a:t>
            </a:r>
          </a:p>
          <a:p>
            <a:pPr lvl="1">
              <a:tabLst>
                <a:tab pos="1485900" algn="l"/>
              </a:tabLst>
            </a:pPr>
            <a:r>
              <a:t>Possible (uncontrollable) spread of transgenes into other species of plants, or animals.</a:t>
            </a:r>
          </a:p>
          <a:p>
            <a:pPr lvl="1">
              <a:tabLst>
                <a:tab pos="1485900" algn="l"/>
              </a:tabLst>
            </a:pPr>
            <a:r>
              <a:t>Concerns that the release of GMOs into the environment may be irreversible.</a:t>
            </a:r>
          </a:p>
          <a:p>
            <a:pPr lvl="1">
              <a:tabLst>
                <a:tab pos="1485900" algn="l"/>
              </a:tabLst>
            </a:pPr>
            <a:r>
              <a:t>Animal welfare and ethical issues: GM animals may suffer poor health and reduced life span.</a:t>
            </a:r>
          </a:p>
          <a:p>
            <a:pPr lvl="1">
              <a:tabLst>
                <a:tab pos="1485900" algn="l"/>
              </a:tabLst>
            </a:pPr>
            <a:r>
              <a:t>GMOs may lead to the emergence of pest, insect, or microbial resistance to traditional control methods.</a:t>
            </a:r>
          </a:p>
          <a:p>
            <a:pPr lvl="1">
              <a:tabLst>
                <a:tab pos="1485900" algn="l"/>
              </a:tabLst>
            </a:pPr>
            <a:r>
              <a:t>May create a monopoly and dependence of developing countries on companies who are seeking to control the world’s commercial seed supply.</a:t>
            </a:r>
          </a:p>
        </p:txBody>
      </p:sp>
      <p:pic>
        <p:nvPicPr>
          <p:cNvPr id="1157" name="Lab_animal_care.jpg"/>
          <p:cNvPicPr>
            <a:picLocks noChangeAspect="1"/>
          </p:cNvPicPr>
          <p:nvPr/>
        </p:nvPicPr>
        <p:blipFill>
          <a:blip r:embed="rId2">
            <a:extLst/>
          </a:blip>
          <a:srcRect r="19666" b="25627"/>
          <a:stretch>
            <a:fillRect/>
          </a:stretch>
        </p:blipFill>
        <p:spPr>
          <a:xfrm>
            <a:off x="6647184" y="1940222"/>
            <a:ext cx="6356103" cy="3910361"/>
          </a:xfrm>
          <a:prstGeom prst="rect">
            <a:avLst/>
          </a:prstGeom>
          <a:ln w="25400">
            <a:solidFill>
              <a:srgbClr val="FFFFFF"/>
            </a:solidFill>
            <a:miter lim="400000"/>
          </a:ln>
        </p:spPr>
      </p:pic>
      <p:pic>
        <p:nvPicPr>
          <p:cNvPr id="1158" name="Greenpeace Biosaftey GMO.jpg"/>
          <p:cNvPicPr>
            <a:picLocks noChangeAspect="1"/>
          </p:cNvPicPr>
          <p:nvPr/>
        </p:nvPicPr>
        <p:blipFill>
          <a:blip r:embed="rId3">
            <a:extLst/>
          </a:blip>
          <a:srcRect b="9573"/>
          <a:stretch>
            <a:fillRect/>
          </a:stretch>
        </p:blipFill>
        <p:spPr>
          <a:xfrm>
            <a:off x="6650161" y="5850830"/>
            <a:ext cx="6350001" cy="3893146"/>
          </a:xfrm>
          <a:prstGeom prst="rect">
            <a:avLst/>
          </a:prstGeom>
          <a:ln w="25400">
            <a:solidFill>
              <a:srgbClr val="FFFFFF"/>
            </a:solidFill>
            <a:miter lim="400000"/>
          </a:ln>
        </p:spPr>
      </p:pic>
      <p:sp>
        <p:nvSpPr>
          <p:cNvPr id="1159" name="Shape 1159"/>
          <p:cNvSpPr/>
          <p:nvPr/>
        </p:nvSpPr>
        <p:spPr>
          <a:xfrm>
            <a:off x="12452275" y="5621204"/>
            <a:ext cx="475594" cy="187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700">
                <a:solidFill>
                  <a:srgbClr val="FFFFFF"/>
                </a:solidFill>
              </a:defRPr>
            </a:lvl1pPr>
          </a:lstStyle>
          <a:p>
            <a:r>
              <a:t>USDA</a:t>
            </a:r>
          </a:p>
        </p:txBody>
      </p:sp>
      <p:sp>
        <p:nvSpPr>
          <p:cNvPr id="1160" name="Shape 1160"/>
          <p:cNvSpPr/>
          <p:nvPr/>
        </p:nvSpPr>
        <p:spPr>
          <a:xfrm>
            <a:off x="12236375" y="9532804"/>
            <a:ext cx="717898" cy="187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tabLst>
                <a:tab pos="520700" algn="l"/>
              </a:tabLst>
              <a:defRPr sz="700">
                <a:solidFill>
                  <a:srgbClr val="FFFFFF"/>
                </a:solidFill>
              </a:defRPr>
            </a:lvl1pPr>
          </a:lstStyle>
          <a:p>
            <a:r>
              <a:t>Greenpeace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5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5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15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1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6" grpId="1" build="p" bldLvl="5"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2" name="keynote logo image maybe3.jpg"/>
          <p:cNvPicPr>
            <a:picLocks noChangeAspect="1"/>
          </p:cNvPicPr>
          <p:nvPr/>
        </p:nvPicPr>
        <p:blipFill>
          <a:blip r:embed="rId2">
            <a:extLst/>
          </a:blip>
          <a:srcRect l="2854" r="2854"/>
          <a:stretch>
            <a:fillRect/>
          </a:stretch>
        </p:blipFill>
        <p:spPr>
          <a:xfrm>
            <a:off x="0" y="0"/>
            <a:ext cx="13004800" cy="9753600"/>
          </a:xfrm>
          <a:prstGeom prst="rect">
            <a:avLst/>
          </a:prstGeom>
          <a:ln w="12700">
            <a:miter lim="400000"/>
          </a:ln>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Shape 1164"/>
          <p:cNvSpPr>
            <a:spLocks noGrp="1"/>
          </p:cNvSpPr>
          <p:nvPr>
            <p:ph type="title"/>
          </p:nvPr>
        </p:nvSpPr>
        <p:spPr>
          <a:prstGeom prst="rect">
            <a:avLst/>
          </a:prstGeom>
        </p:spPr>
        <p:txBody>
          <a:bodyPr/>
          <a:lstStyle>
            <a:lvl1pPr>
              <a:tabLst>
                <a:tab pos="952500" algn="l"/>
              </a:tabLst>
            </a:lvl1pPr>
          </a:lstStyle>
          <a:p>
            <a:r>
              <a:t>Conditions of Use</a:t>
            </a:r>
          </a:p>
        </p:txBody>
      </p:sp>
      <p:sp>
        <p:nvSpPr>
          <p:cNvPr id="1165" name="Shape 1165"/>
          <p:cNvSpPr/>
          <p:nvPr/>
        </p:nvSpPr>
        <p:spPr>
          <a:xfrm>
            <a:off x="774700" y="2527300"/>
            <a:ext cx="5524500" cy="52832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lvl="1" indent="0">
              <a:spcBef>
                <a:spcPts val="900"/>
              </a:spcBef>
              <a:tabLst>
                <a:tab pos="901700" algn="l"/>
              </a:tabLst>
              <a:defRPr sz="2000" b="1">
                <a:solidFill>
                  <a:srgbClr val="FFDB1A"/>
                </a:solidFill>
              </a:defRPr>
            </a:pPr>
            <a:r>
              <a:t>You MAY:</a:t>
            </a:r>
          </a:p>
          <a:p>
            <a:pPr marL="288000" marR="457200" indent="-288000">
              <a:spcBef>
                <a:spcPts val="1500"/>
              </a:spcBef>
              <a:buSzPct val="100000"/>
              <a:buAutoNum type="alphaLcParenBoth"/>
              <a:tabLst/>
              <a:defRPr sz="1200" spc="5">
                <a:solidFill>
                  <a:srgbClr val="FFFFFF"/>
                </a:solidFill>
              </a:defRPr>
            </a:pPr>
            <a:r>
              <a:rPr spc="6"/>
              <a:t>Use the Presentation Media files for presentations in your classrooms using a data projector, interactive whiteboard or overhead projector.</a:t>
            </a:r>
          </a:p>
          <a:p>
            <a:pPr marL="288000" marR="457200" indent="-288000">
              <a:spcBef>
                <a:spcPts val="1500"/>
              </a:spcBef>
              <a:buSzPct val="100000"/>
              <a:buAutoNum type="alphaLcParenBoth"/>
              <a:tabLst/>
              <a:defRPr sz="1200" spc="5">
                <a:solidFill>
                  <a:srgbClr val="FFFFFF"/>
                </a:solidFill>
              </a:defRPr>
            </a:pPr>
            <a:r>
              <a:rPr spc="6"/>
              <a:t>Place the Presentation Media files on any staff computer within the school, including staff laptops, but not in contradiction to clause (g).</a:t>
            </a:r>
          </a:p>
          <a:p>
            <a:pPr marL="288000" marR="457200" indent="-288000">
              <a:buSzPct val="100000"/>
              <a:buAutoNum type="alphaLcParenBoth"/>
              <a:tabLst/>
              <a:defRPr sz="1200" spc="5">
                <a:solidFill>
                  <a:srgbClr val="FFFFFF"/>
                </a:solidFill>
              </a:defRPr>
            </a:pPr>
            <a:r>
              <a:rPr spc="6"/>
              <a:t>Place the Presentation Media files on:</a:t>
            </a:r>
          </a:p>
          <a:p>
            <a:pPr marL="468000" marR="457200" lvl="1" indent="-180000">
              <a:buSzPct val="125000"/>
              <a:buChar char="•"/>
              <a:tabLst/>
              <a:defRPr sz="1200" spc="5">
                <a:solidFill>
                  <a:srgbClr val="FFFFFF"/>
                </a:solidFill>
              </a:defRPr>
            </a:pPr>
            <a:r>
              <a:rPr spc="6"/>
              <a:t>The school’s intranet (school computer network)</a:t>
            </a:r>
          </a:p>
          <a:p>
            <a:pPr marL="468000" marR="457200" lvl="1" indent="-180000">
              <a:buSzPct val="125000"/>
              <a:buChar char="•"/>
              <a:tabLst/>
              <a:defRPr sz="1200" spc="5">
                <a:solidFill>
                  <a:srgbClr val="FFFFFF"/>
                </a:solidFill>
              </a:defRPr>
            </a:pPr>
            <a:r>
              <a:rPr spc="6"/>
              <a:t>VLE (Virtual Learning Environment)</a:t>
            </a:r>
          </a:p>
          <a:p>
            <a:pPr marL="468000" marR="457200" lvl="1" indent="-180000">
              <a:buSzPct val="125000"/>
              <a:buChar char="•"/>
              <a:tabLst/>
              <a:defRPr sz="1200" spc="5">
                <a:solidFill>
                  <a:srgbClr val="FFFFFF"/>
                </a:solidFill>
              </a:defRPr>
            </a:pPr>
            <a:r>
              <a:rPr spc="6"/>
              <a:t>A CMS (Content Management System). </a:t>
            </a:r>
          </a:p>
          <a:p>
            <a:pPr marL="0" marR="457200">
              <a:spcBef>
                <a:spcPts val="1500"/>
              </a:spcBef>
              <a:tabLst/>
              <a:defRPr sz="1200" spc="5">
                <a:solidFill>
                  <a:srgbClr val="FFFFFF"/>
                </a:solidFill>
              </a:defRPr>
            </a:pPr>
            <a:r>
              <a:rPr spc="6"/>
              <a:t>Student and staff access must be restricted to those who are enrolled/working on the campus of the registered purchaser. Student and staff access to a VLE or a CMS must be controlled by a user login and password protocol, but not in contradiction to clause (f). If students have access, they need to be made aware of the Conditions of Use and are only allowed to view the content.</a:t>
            </a:r>
          </a:p>
          <a:p>
            <a:pPr marL="288000" marR="457200" indent="-288000">
              <a:spcBef>
                <a:spcPts val="1500"/>
              </a:spcBef>
              <a:buSzPct val="100000"/>
              <a:buAutoNum type="alphaLcParenBoth" startAt="4"/>
              <a:tabLst/>
              <a:defRPr sz="1200" spc="5">
                <a:solidFill>
                  <a:srgbClr val="FFFFFF"/>
                </a:solidFill>
              </a:defRPr>
            </a:pPr>
            <a:r>
              <a:rPr spc="6"/>
              <a:t>Edit and customise the Presentation Media files by adding, deleting, and modifying information to better suit your needs, but not in contradiction to clauses 2 (c) - (d).</a:t>
            </a:r>
          </a:p>
          <a:p>
            <a:pPr marL="288000" marR="457200" indent="-288000">
              <a:spcBef>
                <a:spcPts val="1500"/>
              </a:spcBef>
              <a:buSzPct val="100000"/>
              <a:buAutoNum type="alphaLcParenBoth" startAt="4"/>
              <a:tabLst/>
              <a:defRPr sz="1200" spc="5">
                <a:solidFill>
                  <a:srgbClr val="FFFFFF"/>
                </a:solidFill>
              </a:defRPr>
            </a:pPr>
            <a:r>
              <a:rPr spc="6"/>
              <a:t>Print out the Presentation Media files in PowerPoint</a:t>
            </a:r>
            <a:r>
              <a:rPr spc="6" baseline="-8333"/>
              <a:t>®</a:t>
            </a:r>
            <a:r>
              <a:rPr spc="6"/>
              <a:t> or Keynote</a:t>
            </a:r>
            <a:r>
              <a:rPr spc="6" baseline="-8333"/>
              <a:t>®</a:t>
            </a:r>
            <a:r>
              <a:rPr spc="6"/>
              <a:t> </a:t>
            </a:r>
            <a:r>
              <a:rPr b="1" spc="6"/>
              <a:t>“Handouts”</a:t>
            </a:r>
            <a:r>
              <a:rPr spc="6"/>
              <a:t> mode for the express purpose of allowing students to make their own notes about the presentation, but not in contradiction to clause (e).</a:t>
            </a:r>
          </a:p>
        </p:txBody>
      </p:sp>
      <p:sp>
        <p:nvSpPr>
          <p:cNvPr id="1166" name="Shape 1166"/>
          <p:cNvSpPr/>
          <p:nvPr/>
        </p:nvSpPr>
        <p:spPr>
          <a:xfrm>
            <a:off x="774700" y="1447800"/>
            <a:ext cx="11277600" cy="8298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lvl="1" indent="0">
              <a:spcBef>
                <a:spcPts val="600"/>
              </a:spcBef>
              <a:tabLst>
                <a:tab pos="901700" algn="l"/>
              </a:tabLst>
              <a:defRPr sz="1200">
                <a:solidFill>
                  <a:srgbClr val="FFFFFF"/>
                </a:solidFill>
              </a:defRPr>
            </a:pPr>
            <a:r>
              <a:rPr spc="6">
                <a:latin typeface="Myriad Pro"/>
                <a:ea typeface="Myriad Pro"/>
                <a:cs typeface="Myriad Pro"/>
                <a:sym typeface="Myriad Pro"/>
              </a:rPr>
              <a:t>NOTE: </a:t>
            </a:r>
            <a:r>
              <a:rPr spc="6">
                <a:latin typeface="Myriad Pro Semibold"/>
                <a:ea typeface="Myriad Pro Semibold"/>
                <a:cs typeface="Myriad Pro Semibold"/>
                <a:sym typeface="Myriad Pro Semibold"/>
              </a:rPr>
              <a:t>Presentation Media</a:t>
            </a:r>
            <a:r>
              <a:rPr spc="6">
                <a:latin typeface="Myriad Pro"/>
                <a:ea typeface="Myriad Pro"/>
                <a:cs typeface="Myriad Pro"/>
                <a:sym typeface="Myriad Pro"/>
              </a:rPr>
              <a:t> = presentations available on CD-ROM/DVD-ROM or as downloads</a:t>
            </a:r>
          </a:p>
          <a:p>
            <a:pPr marL="0" lvl="1" indent="0">
              <a:spcBef>
                <a:spcPts val="1000"/>
              </a:spcBef>
              <a:tabLst>
                <a:tab pos="901700" algn="l"/>
              </a:tabLst>
              <a:defRPr sz="2000">
                <a:solidFill>
                  <a:srgbClr val="FFFFFF"/>
                </a:solidFill>
              </a:defRPr>
            </a:pPr>
            <a:r>
              <a:rPr b="1" spc="11"/>
              <a:t>BIOZONE</a:t>
            </a:r>
            <a:r>
              <a:rPr spc="11"/>
              <a:t> retains copyright to the intellectual property included in the Presentation Media files, with acknowledgement that certain photos are used under license and are credited appropriately.</a:t>
            </a:r>
          </a:p>
        </p:txBody>
      </p:sp>
      <p:sp>
        <p:nvSpPr>
          <p:cNvPr id="1167" name="Shape 1167"/>
          <p:cNvSpPr/>
          <p:nvPr/>
        </p:nvSpPr>
        <p:spPr>
          <a:xfrm>
            <a:off x="6807200" y="2527300"/>
            <a:ext cx="5760000" cy="4991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0" indent="71999">
              <a:spcBef>
                <a:spcPts val="2000"/>
              </a:spcBef>
              <a:tabLst>
                <a:tab pos="901700" algn="l"/>
              </a:tabLst>
              <a:defRPr sz="2000">
                <a:solidFill>
                  <a:srgbClr val="FFDB1A"/>
                </a:solidFill>
              </a:defRPr>
            </a:pPr>
            <a:r>
              <a:rPr b="1"/>
              <a:t>You MAY NOT:</a:t>
            </a:r>
            <a:endParaRPr spc="11"/>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to the </a:t>
            </a:r>
            <a:r>
              <a:rPr b="1" spc="6"/>
              <a:t>Internet</a:t>
            </a:r>
            <a:r>
              <a:rPr spc="6"/>
              <a:t> or on a service that may be accessed </a:t>
            </a:r>
            <a:r>
              <a:rPr b="1" spc="6"/>
              <a:t>off-campus</a:t>
            </a:r>
            <a:r>
              <a:rPr spc="6"/>
              <a:t> unless access to the service is protected by a user login and password protocol, and is restricted to students and staff enrolled/working on the campus of the registered purchaser.</a:t>
            </a:r>
          </a:p>
          <a:p>
            <a:pPr marL="360000" marR="457200" indent="-288000">
              <a:spcBef>
                <a:spcPts val="1500"/>
              </a:spcBef>
              <a:buSzPct val="100000"/>
              <a:buAutoNum type="alphaLcParenBoth"/>
              <a:tabLst>
                <a:tab pos="1016000" algn="l"/>
              </a:tabLst>
              <a:defRPr sz="1200" spc="5">
                <a:solidFill>
                  <a:srgbClr val="FFFFFF"/>
                </a:solidFill>
              </a:defRPr>
            </a:pPr>
            <a:r>
              <a:rPr spc="6"/>
              <a:t>Place the Presentation Media files on student laptop computers.</a:t>
            </a:r>
          </a:p>
          <a:p>
            <a:pPr marL="360000" marR="457200" indent="-288000">
              <a:spcBef>
                <a:spcPts val="1500"/>
              </a:spcBef>
              <a:buSzPct val="100000"/>
              <a:buAutoNum type="alphaLcParenBoth"/>
              <a:tabLst>
                <a:tab pos="1016000" algn="l"/>
              </a:tabLst>
              <a:defRPr sz="1200" spc="5">
                <a:solidFill>
                  <a:srgbClr val="FFFFFF"/>
                </a:solidFill>
              </a:defRPr>
            </a:pPr>
            <a:r>
              <a:rPr b="1" spc="6"/>
              <a:t>REMOVE</a:t>
            </a:r>
            <a:r>
              <a:rPr spc="6"/>
              <a:t> any of the references to BIOZONE, the </a:t>
            </a:r>
            <a:r>
              <a:rPr b="1" spc="6"/>
              <a:t>title slides</a:t>
            </a:r>
            <a:r>
              <a:rPr spc="6"/>
              <a:t>, </a:t>
            </a:r>
            <a:r>
              <a:rPr b="1" spc="6"/>
              <a:t>copyright notices</a:t>
            </a:r>
            <a:r>
              <a:rPr spc="6"/>
              <a:t>, </a:t>
            </a:r>
            <a:r>
              <a:rPr b="1" spc="6"/>
              <a:t>photo credits</a:t>
            </a:r>
            <a:r>
              <a:rPr spc="6"/>
              <a:t>, or </a:t>
            </a:r>
            <a:r>
              <a:rPr b="1" spc="6"/>
              <a:t>Conditions of Use</a:t>
            </a:r>
            <a:r>
              <a:rPr spc="6"/>
              <a:t> from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b="1" spc="6"/>
              <a:t>Create</a:t>
            </a:r>
            <a:r>
              <a:rPr spc="6"/>
              <a:t> a </a:t>
            </a:r>
            <a:r>
              <a:rPr b="1" spc="6"/>
              <a:t>NEW</a:t>
            </a:r>
            <a:r>
              <a:rPr spc="6"/>
              <a:t> document using any of the graphics/images in the Presentation Media files.</a:t>
            </a:r>
          </a:p>
          <a:p>
            <a:pPr marL="360000" marR="457200" indent="-288000">
              <a:spcBef>
                <a:spcPts val="1500"/>
              </a:spcBef>
              <a:buSzPct val="100000"/>
              <a:buAutoNum type="alphaLcParenBoth"/>
              <a:tabLst>
                <a:tab pos="1016000" algn="l"/>
              </a:tabLst>
              <a:defRPr sz="1200" spc="5">
                <a:solidFill>
                  <a:srgbClr val="FFFFFF"/>
                </a:solidFill>
              </a:defRPr>
            </a:pPr>
            <a:r>
              <a:rPr spc="6"/>
              <a:t>Print the Presentation Media files on to </a:t>
            </a:r>
            <a:r>
              <a:rPr b="1" spc="6"/>
              <a:t>paper</a:t>
            </a:r>
            <a:r>
              <a:rPr spc="6"/>
              <a:t> to make your own </a:t>
            </a:r>
            <a:r>
              <a:rPr b="1" spc="6"/>
              <a:t>worksheets</a:t>
            </a:r>
            <a:r>
              <a:rPr spc="6"/>
              <a:t> for distribution to students.</a:t>
            </a:r>
          </a:p>
          <a:p>
            <a:pPr marL="360000" marR="457200" indent="-288000">
              <a:spcBef>
                <a:spcPts val="1500"/>
              </a:spcBef>
              <a:buSzPct val="100000"/>
              <a:buAutoNum type="alphaLcParenBoth"/>
              <a:tabLst>
                <a:tab pos="1016000" algn="l"/>
              </a:tabLst>
              <a:defRPr sz="1200" spc="5">
                <a:solidFill>
                  <a:srgbClr val="FFFFFF"/>
                </a:solidFill>
              </a:defRPr>
            </a:pPr>
            <a:r>
              <a:rPr spc="6"/>
              <a:t>Incorporate any part of the Presentation Media files for the production of another </a:t>
            </a:r>
            <a:r>
              <a:rPr b="1" spc="6"/>
              <a:t>commercial product</a:t>
            </a:r>
            <a:r>
              <a:rPr spc="6"/>
              <a:t>.</a:t>
            </a:r>
          </a:p>
          <a:p>
            <a:pPr marL="360000" marR="457200" indent="-288000">
              <a:spcBef>
                <a:spcPts val="1500"/>
              </a:spcBef>
              <a:buSzPct val="100000"/>
              <a:buAutoNum type="alphaLcParenBoth"/>
              <a:tabLst>
                <a:tab pos="1016000" algn="l"/>
              </a:tabLst>
              <a:defRPr sz="1200" spc="5">
                <a:solidFill>
                  <a:srgbClr val="FFFFFF"/>
                </a:solidFill>
              </a:defRPr>
            </a:pPr>
            <a:r>
              <a:rPr spc="6"/>
              <a:t>Share or give away any content </a:t>
            </a:r>
            <a:r>
              <a:rPr b="1" spc="6"/>
              <a:t>off-campus</a:t>
            </a:r>
            <a:r>
              <a:rPr spc="6"/>
              <a:t>. This prohibition apples to, but is not limited to, sharing via the Internet or any website, (examples: YouTube, slide sharing websites).</a:t>
            </a:r>
          </a:p>
        </p:txBody>
      </p:sp>
      <p:sp>
        <p:nvSpPr>
          <p:cNvPr id="1168" name="Shape 1168"/>
          <p:cNvSpPr/>
          <p:nvPr/>
        </p:nvSpPr>
        <p:spPr>
          <a:xfrm>
            <a:off x="711200" y="7518400"/>
            <a:ext cx="6350000" cy="292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b"/>
          <a:lstStyle/>
          <a:p>
            <a:pPr marL="0">
              <a:tabLst>
                <a:tab pos="1079500" algn="l"/>
              </a:tabLst>
              <a:defRPr sz="1000">
                <a:solidFill>
                  <a:srgbClr val="FFFFFF"/>
                </a:solidFill>
                <a:latin typeface="Myriad Pro"/>
                <a:ea typeface="Myriad Pro"/>
                <a:cs typeface="Myriad Pro"/>
                <a:sym typeface="Myriad Pro"/>
              </a:defRPr>
            </a:pPr>
            <a:r>
              <a:t>Conditions of Use are subject to change without notice. Visit </a:t>
            </a:r>
            <a:r>
              <a:rPr u="sng">
                <a:hlinkClick r:id="rId2"/>
              </a:rPr>
              <a:t>http://www.biozone.com.au/faqconditionsofuse/</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Shape 1170"/>
          <p:cNvSpPr>
            <a:spLocks noGrp="1"/>
          </p:cNvSpPr>
          <p:nvPr>
            <p:ph type="title"/>
          </p:nvPr>
        </p:nvSpPr>
        <p:spPr>
          <a:prstGeom prst="rect">
            <a:avLst/>
          </a:prstGeom>
        </p:spPr>
        <p:txBody>
          <a:bodyPr/>
          <a:lstStyle>
            <a:lvl1pPr>
              <a:tabLst>
                <a:tab pos="952500" algn="l"/>
              </a:tabLst>
            </a:lvl1pPr>
          </a:lstStyle>
          <a:p>
            <a:r>
              <a:t>Photo Credits</a:t>
            </a:r>
          </a:p>
        </p:txBody>
      </p:sp>
      <p:sp>
        <p:nvSpPr>
          <p:cNvPr id="1171" name="Shape 1171"/>
          <p:cNvSpPr>
            <a:spLocks noGrp="1"/>
          </p:cNvSpPr>
          <p:nvPr>
            <p:ph type="body" sz="half" idx="1"/>
          </p:nvPr>
        </p:nvSpPr>
        <p:spPr>
          <a:xfrm>
            <a:off x="728300" y="1800000"/>
            <a:ext cx="5172591" cy="6273801"/>
          </a:xfrm>
          <a:prstGeom prst="rect">
            <a:avLst/>
          </a:prstGeom>
        </p:spPr>
        <p:txBody>
          <a:bodyPr/>
          <a:lstStyle/>
          <a:p>
            <a:pPr marL="336000" indent="-336000">
              <a:tabLst>
                <a:tab pos="1016000" algn="l"/>
              </a:tabLst>
            </a:pPr>
            <a:r>
              <a:t>Photographic images are used under license from the following commercial photo libraries:</a:t>
            </a:r>
          </a:p>
          <a:p>
            <a:pPr marL="611999" lvl="1">
              <a:tabLst>
                <a:tab pos="1485900" algn="l"/>
              </a:tabLst>
            </a:pPr>
            <a:r>
              <a:rPr b="1"/>
              <a:t>Corel Corporation</a:t>
            </a:r>
            <a:r>
              <a:t> Professional Photos (uncoded)</a:t>
            </a:r>
          </a:p>
          <a:p>
            <a:pPr marL="611999" lvl="1">
              <a:tabLst>
                <a:tab pos="1485900" algn="l"/>
              </a:tabLst>
            </a:pPr>
            <a:r>
              <a:rPr b="1"/>
              <a:t>ArtToday</a:t>
            </a:r>
            <a:r>
              <a:t>.com (coded</a:t>
            </a:r>
            <a:r>
              <a:rPr b="1"/>
              <a:t> AT</a:t>
            </a:r>
            <a:r>
              <a:t>)</a:t>
            </a:r>
          </a:p>
          <a:p>
            <a:pPr marL="611999" lvl="1">
              <a:tabLst>
                <a:tab pos="1485900" algn="l"/>
              </a:tabLst>
            </a:pPr>
            <a:r>
              <a:rPr b="1"/>
              <a:t>Clipart</a:t>
            </a:r>
            <a:r>
              <a:t>.com (coded </a:t>
            </a:r>
            <a:r>
              <a:rPr b="1"/>
              <a:t>CA</a:t>
            </a:r>
            <a:r>
              <a:t>)</a:t>
            </a:r>
          </a:p>
          <a:p>
            <a:pPr marL="611999" lvl="1">
              <a:tabLst>
                <a:tab pos="1485900" algn="l"/>
              </a:tabLst>
            </a:pPr>
            <a:r>
              <a:rPr b="1"/>
              <a:t>PhotoObjects</a:t>
            </a:r>
            <a:r>
              <a:t>.com (coded </a:t>
            </a:r>
            <a:r>
              <a:rPr b="1"/>
              <a:t>PO</a:t>
            </a:r>
            <a:r>
              <a:t>)</a:t>
            </a:r>
          </a:p>
          <a:p>
            <a:pPr marL="611999" lvl="1">
              <a:tabLst>
                <a:tab pos="1485900" algn="l"/>
              </a:tabLst>
            </a:pPr>
            <a:r>
              <a:rPr b="1"/>
              <a:t>iStock</a:t>
            </a:r>
            <a:r>
              <a:t>.com (coded </a:t>
            </a:r>
            <a:r>
              <a:rPr b="1"/>
              <a:t>iStock</a:t>
            </a:r>
            <a:r>
              <a:t>)</a:t>
            </a:r>
          </a:p>
          <a:p>
            <a:pPr marL="611999" lvl="1">
              <a:tabLst>
                <a:tab pos="1485900" algn="l"/>
              </a:tabLst>
            </a:pPr>
            <a:r>
              <a:rPr b="1"/>
              <a:t>Hemera</a:t>
            </a:r>
            <a:r>
              <a:t> Technologies Inc. (coded </a:t>
            </a:r>
            <a:r>
              <a:rPr b="1"/>
              <a:t>Hemera</a:t>
            </a:r>
            <a:r>
              <a:t>)</a:t>
            </a:r>
          </a:p>
          <a:p>
            <a:pPr marL="611999" lvl="1">
              <a:tabLst>
                <a:tab pos="1485900" algn="l"/>
              </a:tabLst>
            </a:pPr>
            <a:r>
              <a:rPr b="1"/>
              <a:t>Photos</a:t>
            </a:r>
            <a:r>
              <a:t>.com (coded </a:t>
            </a:r>
            <a:r>
              <a:rPr b="1"/>
              <a:t>PC</a:t>
            </a:r>
            <a:r>
              <a:t>)</a:t>
            </a:r>
          </a:p>
          <a:p>
            <a:pPr marL="611999" lvl="1">
              <a:tabLst>
                <a:tab pos="1485900" algn="l"/>
              </a:tabLst>
            </a:pPr>
            <a:r>
              <a:rPr b="1"/>
              <a:t>Education interactive</a:t>
            </a:r>
            <a:r>
              <a:t> (coded </a:t>
            </a:r>
            <a:r>
              <a:rPr b="1"/>
              <a:t>EII</a:t>
            </a:r>
            <a:r>
              <a:t>)</a:t>
            </a:r>
          </a:p>
          <a:p>
            <a:pPr marL="611999" lvl="1">
              <a:tabLst>
                <a:tab pos="1485900" algn="l"/>
              </a:tabLst>
            </a:pPr>
            <a:r>
              <a:rPr b="1"/>
              <a:t>Digital Stock</a:t>
            </a:r>
            <a:r>
              <a:t> (coded </a:t>
            </a:r>
            <a:r>
              <a:rPr b="1"/>
              <a:t>DS</a:t>
            </a:r>
            <a:r>
              <a:t>)</a:t>
            </a:r>
          </a:p>
          <a:p>
            <a:pPr marL="611999" lvl="1">
              <a:tabLst>
                <a:tab pos="1485900" algn="l"/>
              </a:tabLst>
            </a:pPr>
            <a:r>
              <a:rPr b="1"/>
              <a:t>LifeArt</a:t>
            </a:r>
            <a:r>
              <a:t> (coded </a:t>
            </a:r>
            <a:r>
              <a:rPr b="1"/>
              <a:t>LA</a:t>
            </a:r>
            <a:r>
              <a:t>)</a:t>
            </a:r>
          </a:p>
          <a:p>
            <a:pPr marL="611999" lvl="1">
              <a:tabLst>
                <a:tab pos="1485900" algn="l"/>
              </a:tabLst>
            </a:pPr>
            <a:r>
              <a:rPr b="1"/>
              <a:t>Dollar Photo Club</a:t>
            </a:r>
            <a:r>
              <a:t> (coded </a:t>
            </a:r>
            <a:r>
              <a:rPr b="1"/>
              <a:t>DPC</a:t>
            </a:r>
            <a:r>
              <a:t>)</a:t>
            </a:r>
          </a:p>
          <a:p>
            <a:pPr marL="336000" indent="-336000">
              <a:tabLst>
                <a:tab pos="1016000" algn="l"/>
              </a:tabLst>
            </a:pPr>
            <a:r>
              <a:t>3D models were created using </a:t>
            </a:r>
            <a:r>
              <a:rPr b="1"/>
              <a:t>Poser</a:t>
            </a:r>
          </a:p>
          <a:p>
            <a:pPr marL="336000" indent="-336000">
              <a:tabLst>
                <a:tab pos="1016000" algn="l"/>
              </a:tabLst>
            </a:pPr>
            <a:r>
              <a:t>Additional artwork and photographs are the property of </a:t>
            </a:r>
            <a:r>
              <a:rPr b="1"/>
              <a:t>BIOZONE</a:t>
            </a:r>
            <a:r>
              <a:t> International Ltd. All rights reserved.</a:t>
            </a:r>
          </a:p>
          <a:p>
            <a:pPr>
              <a:tabLst>
                <a:tab pos="1016000" algn="l"/>
              </a:tabLst>
            </a:pPr>
            <a:r>
              <a:t>Some 2D artwork has been adapted from TechPool STUDIOS LifeArt Collections, used under licence.</a:t>
            </a:r>
          </a:p>
        </p:txBody>
      </p:sp>
      <p:sp>
        <p:nvSpPr>
          <p:cNvPr id="1172" name="Shape 1172"/>
          <p:cNvSpPr/>
          <p:nvPr/>
        </p:nvSpPr>
        <p:spPr>
          <a:xfrm>
            <a:off x="6807200" y="1803400"/>
            <a:ext cx="5156200" cy="3568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81000" indent="-381000">
              <a:lnSpc>
                <a:spcPts val="1900"/>
              </a:lnSpc>
              <a:spcBef>
                <a:spcPts val="2000"/>
              </a:spcBef>
              <a:buClr>
                <a:srgbClr val="FFFFFF"/>
              </a:buClr>
              <a:buSzPct val="200000"/>
              <a:buFont typeface="Lucida Grande"/>
              <a:buChar char="‣"/>
              <a:tabLst>
                <a:tab pos="1016000" algn="l"/>
              </a:tabLst>
              <a:defRPr sz="1600">
                <a:solidFill>
                  <a:srgbClr val="FFFFFF"/>
                </a:solidFill>
              </a:defRPr>
            </a:pPr>
            <a:r>
              <a:t>Images from the Public Domain: Where these licenses have been used, authors and licenses have been acknowledged alongside their image.</a:t>
            </a:r>
          </a:p>
          <a:p>
            <a:pPr marL="633599" lvl="2" indent="-252000">
              <a:lnSpc>
                <a:spcPts val="1400"/>
              </a:lnSpc>
              <a:spcBef>
                <a:spcPts val="600"/>
              </a:spcBef>
              <a:buSzPct val="150000"/>
              <a:buChar char="•"/>
              <a:tabLst>
                <a:tab pos="1485900" algn="l"/>
              </a:tabLst>
              <a:defRPr sz="1200">
                <a:solidFill>
                  <a:srgbClr val="FFFFFF"/>
                </a:solidFill>
              </a:defRPr>
            </a:pPr>
            <a:r>
              <a:rPr b="1"/>
              <a:t>Centers for Disease Control</a:t>
            </a:r>
            <a:r>
              <a:t> (coded </a:t>
            </a:r>
            <a:r>
              <a:rPr b="1"/>
              <a:t>CDC</a:t>
            </a:r>
            <a:r>
              <a:t>)</a:t>
            </a:r>
          </a:p>
          <a:p>
            <a:pPr marL="633599" lvl="2" indent="-252000">
              <a:lnSpc>
                <a:spcPts val="1400"/>
              </a:lnSpc>
              <a:spcBef>
                <a:spcPts val="600"/>
              </a:spcBef>
              <a:buSzPct val="150000"/>
              <a:buChar char="•"/>
              <a:tabLst>
                <a:tab pos="1485900" algn="l"/>
              </a:tabLst>
              <a:defRPr sz="1200">
                <a:solidFill>
                  <a:srgbClr val="FFFFFF"/>
                </a:solidFill>
              </a:defRPr>
            </a:pPr>
            <a:r>
              <a:rPr b="1"/>
              <a:t>National Institutes of Health</a:t>
            </a:r>
            <a:r>
              <a:t> (coded </a:t>
            </a:r>
            <a:r>
              <a:rPr b="1"/>
              <a:t>NIH</a:t>
            </a:r>
            <a:r>
              <a:t>)</a:t>
            </a:r>
          </a:p>
          <a:p>
            <a:pPr marL="633599" lvl="2" indent="-252000">
              <a:lnSpc>
                <a:spcPts val="1400"/>
              </a:lnSpc>
              <a:spcBef>
                <a:spcPts val="600"/>
              </a:spcBef>
              <a:buSzPct val="150000"/>
              <a:buChar char="•"/>
              <a:tabLst>
                <a:tab pos="1638300" algn="l"/>
              </a:tabLst>
              <a:defRPr sz="1200">
                <a:solidFill>
                  <a:srgbClr val="FFFFFF"/>
                </a:solidFill>
              </a:defRPr>
            </a:pPr>
            <a:r>
              <a:rPr b="1"/>
              <a:t>National Aeronautics and Space Administration </a:t>
            </a:r>
            <a:r>
              <a:t>(</a:t>
            </a:r>
            <a:r>
              <a:rPr b="1"/>
              <a:t>NASA</a:t>
            </a:r>
            <a:r>
              <a:t>)</a:t>
            </a:r>
          </a:p>
          <a:p>
            <a:pPr marL="633599" lvl="2" indent="-252000">
              <a:lnSpc>
                <a:spcPts val="1400"/>
              </a:lnSpc>
              <a:spcBef>
                <a:spcPts val="600"/>
              </a:spcBef>
              <a:buSzPct val="150000"/>
              <a:buChar char="•"/>
              <a:tabLst>
                <a:tab pos="1638300" algn="l"/>
              </a:tabLst>
              <a:defRPr sz="1200">
                <a:solidFill>
                  <a:srgbClr val="FFFFFF"/>
                </a:solidFill>
              </a:defRPr>
            </a:pPr>
            <a:r>
              <a:rPr b="1"/>
              <a:t>U.S. Department of Agriculture</a:t>
            </a:r>
            <a:r>
              <a:t> (coded </a:t>
            </a:r>
            <a:r>
              <a:rPr b="1"/>
              <a:t>USDA</a:t>
            </a:r>
            <a:r>
              <a:t>)</a:t>
            </a:r>
          </a:p>
          <a:p>
            <a:pPr marL="633599" lvl="2" indent="-252000">
              <a:lnSpc>
                <a:spcPts val="1400"/>
              </a:lnSpc>
              <a:spcBef>
                <a:spcPts val="600"/>
              </a:spcBef>
              <a:buSzPct val="150000"/>
              <a:buChar char="•"/>
              <a:tabLst>
                <a:tab pos="1638300" algn="l"/>
              </a:tabLst>
              <a:defRPr sz="1200">
                <a:solidFill>
                  <a:srgbClr val="FFFFFF"/>
                </a:solidFill>
              </a:defRPr>
            </a:pPr>
            <a:r>
              <a:t>Images from the public domain include limited copyright, </a:t>
            </a:r>
            <a:br/>
            <a:r>
              <a:t>copyright expired, uncopyrighted, or uncopyrightable material:</a:t>
            </a:r>
          </a:p>
          <a:p>
            <a:pPr marL="900000" lvl="3" indent="-252000">
              <a:lnSpc>
                <a:spcPts val="1400"/>
              </a:lnSpc>
              <a:spcBef>
                <a:spcPts val="600"/>
              </a:spcBef>
              <a:buSzPct val="100000"/>
              <a:buChar char="•"/>
              <a:tabLst>
                <a:tab pos="1638300" algn="l"/>
              </a:tabLst>
              <a:defRPr sz="1200">
                <a:solidFill>
                  <a:srgbClr val="FFFFFF"/>
                </a:solidFill>
              </a:defRPr>
            </a:pPr>
            <a:r>
              <a:rPr b="1"/>
              <a:t>Licenses including: GNU Free Documentation License</a:t>
            </a:r>
            <a:br>
              <a:rPr b="1"/>
            </a:br>
            <a:r>
              <a:rPr u="sng">
                <a:hlinkClick r:id="rId2"/>
              </a:rPr>
              <a:t>http://www.gnu.org/copyleft/fdl.html</a:t>
            </a:r>
          </a:p>
          <a:p>
            <a:pPr marL="900000" lvl="3" indent="-252000">
              <a:lnSpc>
                <a:spcPts val="1400"/>
              </a:lnSpc>
              <a:spcBef>
                <a:spcPts val="600"/>
              </a:spcBef>
              <a:buSzPct val="100000"/>
              <a:buChar char="•"/>
              <a:tabLst>
                <a:tab pos="1638300" algn="l"/>
              </a:tabLst>
              <a:defRPr sz="1200">
                <a:solidFill>
                  <a:srgbClr val="FFFFFF"/>
                </a:solidFill>
              </a:defRPr>
            </a:pPr>
            <a:r>
              <a:rPr b="1"/>
              <a:t>Creative Commons Attribution Share Alike</a:t>
            </a:r>
            <a:br>
              <a:rPr b="1"/>
            </a:br>
            <a:r>
              <a:rPr u="sng">
                <a:hlinkClick r:id="rId3"/>
              </a:rPr>
              <a:t>http://creativecommons.org/licenses/by-sa/3.0/</a:t>
            </a:r>
          </a:p>
          <a:p>
            <a:pPr marL="900000" lvl="3" indent="-252000">
              <a:lnSpc>
                <a:spcPts val="1400"/>
              </a:lnSpc>
              <a:spcBef>
                <a:spcPts val="600"/>
              </a:spcBef>
              <a:buSzPct val="100000"/>
              <a:buChar char="•"/>
              <a:tabLst>
                <a:tab pos="1638300" algn="l"/>
              </a:tabLst>
              <a:defRPr sz="1200" b="1">
                <a:solidFill>
                  <a:srgbClr val="FFFFFF"/>
                </a:solidFill>
              </a:defRPr>
            </a:pPr>
            <a:r>
              <a:t>Wikimedia Commons</a:t>
            </a:r>
          </a:p>
        </p:txBody>
      </p:sp>
      <p:grpSp>
        <p:nvGrpSpPr>
          <p:cNvPr id="1175" name="Group 1175"/>
          <p:cNvGrpSpPr/>
          <p:nvPr/>
        </p:nvGrpSpPr>
        <p:grpSpPr>
          <a:xfrm>
            <a:off x="6807200" y="5384800"/>
            <a:ext cx="5003800" cy="1841500"/>
            <a:chOff x="0" y="0"/>
            <a:chExt cx="5003800" cy="1841500"/>
          </a:xfrm>
        </p:grpSpPr>
        <p:sp>
          <p:nvSpPr>
            <p:cNvPr id="1173" name="Shape 1173"/>
            <p:cNvSpPr/>
            <p:nvPr/>
          </p:nvSpPr>
          <p:spPr>
            <a:xfrm>
              <a:off x="0" y="0"/>
              <a:ext cx="5003800" cy="1841500"/>
            </a:xfrm>
            <a:prstGeom prst="rect">
              <a:avLst/>
            </a:prstGeom>
            <a:solidFill>
              <a:srgbClr val="FFFFFF">
                <a:alpha val="80000"/>
              </a:srgbClr>
            </a:solidFill>
            <a:ln w="25400" cap="flat">
              <a:noFill/>
              <a:miter lim="400000"/>
            </a:ln>
            <a:effectLst/>
          </p:spPr>
          <p:txBody>
            <a:bodyPr wrap="square" lIns="0" tIns="0" rIns="0" bIns="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174" name="Shape 1174"/>
            <p:cNvSpPr/>
            <p:nvPr/>
          </p:nvSpPr>
          <p:spPr>
            <a:xfrm>
              <a:off x="246508" y="215900"/>
              <a:ext cx="4508501" cy="1412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0">
                <a:spcBef>
                  <a:spcPts val="1200"/>
                </a:spcBef>
                <a:tabLst>
                  <a:tab pos="1016000" algn="l"/>
                </a:tabLst>
                <a:defRPr sz="2400" b="1"/>
              </a:lvl1pPr>
            </a:lstStyle>
            <a:p>
              <a:r>
                <a:t>NOTE: Where images are edited or moved from or within this file, the accompanying photo credit must be retained.</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 name="PM Ad last slide.pdf"/>
          <p:cNvPicPr>
            <a:picLocks noChangeAspect="1"/>
          </p:cNvPicPr>
          <p:nvPr/>
        </p:nvPicPr>
        <p:blipFill>
          <a:blip r:embed="rId2">
            <a:extLst/>
          </a:blip>
          <a:stretch>
            <a:fillRect/>
          </a:stretch>
        </p:blipFill>
        <p:spPr>
          <a:xfrm>
            <a:off x="-12700" y="-12700"/>
            <a:ext cx="13004800" cy="10007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p:cNvSpPr>
          <p:nvPr>
            <p:ph type="title"/>
          </p:nvPr>
        </p:nvSpPr>
        <p:spPr>
          <a:xfrm>
            <a:off x="365759" y="368300"/>
            <a:ext cx="5791320" cy="1737122"/>
          </a:xfrm>
          <a:prstGeom prst="rect">
            <a:avLst/>
          </a:prstGeom>
        </p:spPr>
        <p:txBody>
          <a:bodyPr/>
          <a:lstStyle>
            <a:lvl1pPr>
              <a:tabLst>
                <a:tab pos="952500" algn="l"/>
              </a:tabLst>
            </a:lvl1pPr>
          </a:lstStyle>
          <a:p>
            <a:r>
              <a:t>Applications of GMOs</a:t>
            </a:r>
          </a:p>
        </p:txBody>
      </p:sp>
      <p:grpSp>
        <p:nvGrpSpPr>
          <p:cNvPr id="114" name="Group 114"/>
          <p:cNvGrpSpPr/>
          <p:nvPr/>
        </p:nvGrpSpPr>
        <p:grpSpPr>
          <a:xfrm>
            <a:off x="414818" y="-71685"/>
            <a:ext cx="12631970" cy="4098926"/>
            <a:chOff x="0" y="0"/>
            <a:chExt cx="12631969" cy="4098924"/>
          </a:xfrm>
        </p:grpSpPr>
        <p:sp>
          <p:nvSpPr>
            <p:cNvPr id="112" name="Shape 112"/>
            <p:cNvSpPr/>
            <p:nvPr/>
          </p:nvSpPr>
          <p:spPr>
            <a:xfrm>
              <a:off x="0" y="2404603"/>
              <a:ext cx="5418217" cy="1694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pPr>
              <a:r>
                <a:rPr b="1"/>
                <a:t>Extending shelf life</a:t>
              </a:r>
              <a:r>
                <a:t>: Shelf life in fresh produce (e.g. tomatoes) can be extended by switching off the genes for specific enzymes involved in the fruit ripening process (e.g. the enzymes involved in softening of the fruit wall or controlling the production of ethylene).</a:t>
              </a:r>
            </a:p>
          </p:txBody>
        </p:sp>
        <p:pic>
          <p:nvPicPr>
            <p:cNvPr id="113" name="Flvr savr.jpg"/>
            <p:cNvPicPr>
              <a:picLocks noChangeAspect="1"/>
            </p:cNvPicPr>
            <p:nvPr/>
          </p:nvPicPr>
          <p:blipFill>
            <a:blip r:embed="rId2">
              <a:extLst/>
            </a:blip>
            <a:stretch>
              <a:fillRect/>
            </a:stretch>
          </p:blipFill>
          <p:spPr>
            <a:xfrm>
              <a:off x="7740249" y="0"/>
              <a:ext cx="4891721" cy="3497891"/>
            </a:xfrm>
            <a:prstGeom prst="rect">
              <a:avLst/>
            </a:prstGeom>
            <a:ln w="25400" cap="flat">
              <a:solidFill>
                <a:srgbClr val="FFFFFF"/>
              </a:solidFill>
              <a:prstDash val="solid"/>
              <a:miter lim="400000"/>
            </a:ln>
            <a:effectLst/>
          </p:spPr>
        </p:pic>
      </p:grpSp>
      <p:grpSp>
        <p:nvGrpSpPr>
          <p:cNvPr id="117" name="Group 117"/>
          <p:cNvGrpSpPr/>
          <p:nvPr/>
        </p:nvGrpSpPr>
        <p:grpSpPr>
          <a:xfrm>
            <a:off x="414818" y="6609819"/>
            <a:ext cx="12627256" cy="3245463"/>
            <a:chOff x="0" y="0"/>
            <a:chExt cx="12627254" cy="3245462"/>
          </a:xfrm>
        </p:grpSpPr>
        <p:sp>
          <p:nvSpPr>
            <p:cNvPr id="115" name="Shape 115"/>
            <p:cNvSpPr/>
            <p:nvPr/>
          </p:nvSpPr>
          <p:spPr>
            <a:xfrm>
              <a:off x="0" y="122380"/>
              <a:ext cx="5418217" cy="1694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pPr>
              <a:r>
                <a:rPr b="1"/>
                <a:t>Biofactories</a:t>
              </a:r>
              <a:r>
                <a:t>: Transgenic bacteria are widely used to produce desirable commodities, such as hormones or proteins. Large quantities of a product can be produced using bioreactors. One example includes injectable human insulin produced by recombinant bacteria or yeast (right).</a:t>
              </a:r>
            </a:p>
          </p:txBody>
        </p:sp>
        <p:pic>
          <p:nvPicPr>
            <p:cNvPr id="116" name="Insulin injection -iStock.jpg"/>
            <p:cNvPicPr>
              <a:picLocks noChangeAspect="1"/>
            </p:cNvPicPr>
            <p:nvPr/>
          </p:nvPicPr>
          <p:blipFill>
            <a:blip r:embed="rId3">
              <a:extLst/>
            </a:blip>
            <a:stretch>
              <a:fillRect/>
            </a:stretch>
          </p:blipFill>
          <p:spPr>
            <a:xfrm>
              <a:off x="7733165" y="0"/>
              <a:ext cx="4894090" cy="3245463"/>
            </a:xfrm>
            <a:prstGeom prst="rect">
              <a:avLst/>
            </a:prstGeom>
            <a:ln w="25400" cap="flat">
              <a:solidFill>
                <a:srgbClr val="FFFFFF"/>
              </a:solidFill>
              <a:prstDash val="solid"/>
              <a:miter lim="400000"/>
            </a:ln>
            <a:effectLst/>
          </p:spPr>
        </p:pic>
      </p:grpSp>
      <p:grpSp>
        <p:nvGrpSpPr>
          <p:cNvPr id="122" name="Group 122"/>
          <p:cNvGrpSpPr/>
          <p:nvPr/>
        </p:nvGrpSpPr>
        <p:grpSpPr>
          <a:xfrm>
            <a:off x="424978" y="3444117"/>
            <a:ext cx="12616028" cy="3176186"/>
            <a:chOff x="0" y="0"/>
            <a:chExt cx="12616026" cy="3176184"/>
          </a:xfrm>
        </p:grpSpPr>
        <p:grpSp>
          <p:nvGrpSpPr>
            <p:cNvPr id="120" name="Group 120"/>
            <p:cNvGrpSpPr/>
            <p:nvPr/>
          </p:nvGrpSpPr>
          <p:grpSpPr>
            <a:xfrm>
              <a:off x="0" y="0"/>
              <a:ext cx="12616027" cy="3176185"/>
              <a:chOff x="0" y="0"/>
              <a:chExt cx="12616026" cy="3176184"/>
            </a:xfrm>
          </p:grpSpPr>
          <p:sp>
            <p:nvSpPr>
              <p:cNvPr id="118" name="Shape 118"/>
              <p:cNvSpPr/>
              <p:nvPr/>
            </p:nvSpPr>
            <p:spPr>
              <a:xfrm>
                <a:off x="0" y="946201"/>
                <a:ext cx="5418217" cy="1694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tabLst>
                    <a:tab pos="520700" algn="l"/>
                  </a:tabLst>
                </a:pPr>
                <a:r>
                  <a:rPr b="1"/>
                  <a:t>Pest or herbicide resistance</a:t>
                </a:r>
                <a:r>
                  <a:t>: Plants can be engineered to carry and express genes for insect toxins or herbicide resistance. Pest resistant crops do not require spraying and herbicide resistance allows the grower to control weeds without damaging the crops.</a:t>
                </a:r>
              </a:p>
            </p:txBody>
          </p:sp>
          <p:pic>
            <p:nvPicPr>
              <p:cNvPr id="119" name="Colorado potato beetle Scott Bauer, USDA ARS PD.jpg"/>
              <p:cNvPicPr>
                <a:picLocks noChangeAspect="1"/>
              </p:cNvPicPr>
              <p:nvPr/>
            </p:nvPicPr>
            <p:blipFill>
              <a:blip r:embed="rId4">
                <a:extLst/>
              </a:blip>
              <a:stretch>
                <a:fillRect/>
              </a:stretch>
            </p:blipFill>
            <p:spPr>
              <a:xfrm>
                <a:off x="7727679" y="0"/>
                <a:ext cx="4888348" cy="3176185"/>
              </a:xfrm>
              <a:prstGeom prst="rect">
                <a:avLst/>
              </a:prstGeom>
              <a:ln w="25400" cap="flat">
                <a:solidFill>
                  <a:srgbClr val="FFFFFF"/>
                </a:solidFill>
                <a:prstDash val="solid"/>
                <a:miter lim="400000"/>
              </a:ln>
              <a:effectLst/>
            </p:spPr>
          </p:pic>
        </p:grpSp>
        <p:sp>
          <p:nvSpPr>
            <p:cNvPr id="121" name="Shape 121"/>
            <p:cNvSpPr/>
            <p:nvPr/>
          </p:nvSpPr>
          <p:spPr>
            <a:xfrm>
              <a:off x="12133977" y="2878981"/>
              <a:ext cx="405024" cy="175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tabLst>
                  <a:tab pos="520700" algn="l"/>
                </a:tabLst>
                <a:defRPr sz="500">
                  <a:solidFill>
                    <a:srgbClr val="000000"/>
                  </a:solidFill>
                </a:defRPr>
              </a:lvl1pPr>
            </a:lstStyle>
            <a:p>
              <a:r>
                <a:t>USDA</a:t>
              </a:r>
            </a:p>
          </p:txBody>
        </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1" animBg="1" advAuto="0"/>
      <p:bldP spid="117" grpId="3" animBg="1" advAuto="0"/>
      <p:bldP spid="122"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lvl1pPr>
              <a:tabLst>
                <a:tab pos="952500" algn="l"/>
              </a:tabLst>
            </a:lvl1pPr>
          </a:lstStyle>
          <a:p>
            <a:r>
              <a:t>Restriction Enzymes</a:t>
            </a:r>
          </a:p>
        </p:txBody>
      </p:sp>
      <p:grpSp>
        <p:nvGrpSpPr>
          <p:cNvPr id="148" name="Group 148"/>
          <p:cNvGrpSpPr/>
          <p:nvPr/>
        </p:nvGrpSpPr>
        <p:grpSpPr>
          <a:xfrm>
            <a:off x="1243386" y="5966885"/>
            <a:ext cx="9538914" cy="3090956"/>
            <a:chOff x="0" y="0"/>
            <a:chExt cx="9538913" cy="3090955"/>
          </a:xfrm>
        </p:grpSpPr>
        <p:pic>
          <p:nvPicPr>
            <p:cNvPr id="125" name="Restriction Enzymes 1b.pdf"/>
            <p:cNvPicPr>
              <a:picLocks noChangeAspect="1"/>
            </p:cNvPicPr>
            <p:nvPr/>
          </p:nvPicPr>
          <p:blipFill>
            <a:blip r:embed="rId2">
              <a:extLst/>
            </a:blip>
            <a:stretch>
              <a:fillRect/>
            </a:stretch>
          </p:blipFill>
          <p:spPr>
            <a:xfrm>
              <a:off x="1423613" y="1624003"/>
              <a:ext cx="8115301" cy="740312"/>
            </a:xfrm>
            <a:prstGeom prst="rect">
              <a:avLst/>
            </a:prstGeom>
            <a:ln w="12700" cap="flat">
              <a:noFill/>
              <a:miter lim="400000"/>
            </a:ln>
            <a:effectLst/>
          </p:spPr>
        </p:pic>
        <p:grpSp>
          <p:nvGrpSpPr>
            <p:cNvPr id="130" name="Group 130"/>
            <p:cNvGrpSpPr/>
            <p:nvPr/>
          </p:nvGrpSpPr>
          <p:grpSpPr>
            <a:xfrm>
              <a:off x="2733102" y="0"/>
              <a:ext cx="5432012" cy="722686"/>
              <a:chOff x="0" y="0"/>
              <a:chExt cx="5432010" cy="722685"/>
            </a:xfrm>
          </p:grpSpPr>
          <p:sp>
            <p:nvSpPr>
              <p:cNvPr id="126" name="Shape 126"/>
              <p:cNvSpPr/>
              <p:nvPr/>
            </p:nvSpPr>
            <p:spPr>
              <a:xfrm>
                <a:off x="3646932" y="377186"/>
                <a:ext cx="1785079" cy="345500"/>
              </a:xfrm>
              <a:custGeom>
                <a:avLst/>
                <a:gdLst/>
                <a:ahLst/>
                <a:cxnLst>
                  <a:cxn ang="0">
                    <a:pos x="wd2" y="hd2"/>
                  </a:cxn>
                  <a:cxn ang="5400000">
                    <a:pos x="wd2" y="hd2"/>
                  </a:cxn>
                  <a:cxn ang="10800000">
                    <a:pos x="wd2" y="hd2"/>
                  </a:cxn>
                  <a:cxn ang="16200000">
                    <a:pos x="wd2" y="hd2"/>
                  </a:cxn>
                </a:cxnLst>
                <a:rect l="0" t="0" r="r" b="b"/>
                <a:pathLst>
                  <a:path w="21600" h="21600" extrusionOk="0">
                    <a:moveTo>
                      <a:pt x="0" y="21159"/>
                    </a:moveTo>
                    <a:lnTo>
                      <a:pt x="67" y="441"/>
                    </a:lnTo>
                    <a:lnTo>
                      <a:pt x="21600" y="0"/>
                    </a:lnTo>
                    <a:lnTo>
                      <a:pt x="21600" y="21600"/>
                    </a:lnTo>
                  </a:path>
                </a:pathLst>
              </a:custGeom>
              <a:noFill/>
              <a:ln w="381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7" name="Shape 127"/>
              <p:cNvSpPr/>
              <p:nvPr/>
            </p:nvSpPr>
            <p:spPr>
              <a:xfrm>
                <a:off x="0" y="377186"/>
                <a:ext cx="1785078" cy="345500"/>
              </a:xfrm>
              <a:custGeom>
                <a:avLst/>
                <a:gdLst/>
                <a:ahLst/>
                <a:cxnLst>
                  <a:cxn ang="0">
                    <a:pos x="wd2" y="hd2"/>
                  </a:cxn>
                  <a:cxn ang="5400000">
                    <a:pos x="wd2" y="hd2"/>
                  </a:cxn>
                  <a:cxn ang="10800000">
                    <a:pos x="wd2" y="hd2"/>
                  </a:cxn>
                  <a:cxn ang="16200000">
                    <a:pos x="wd2" y="hd2"/>
                  </a:cxn>
                </a:cxnLst>
                <a:rect l="0" t="0" r="r" b="b"/>
                <a:pathLst>
                  <a:path w="21600" h="21600" extrusionOk="0">
                    <a:moveTo>
                      <a:pt x="0" y="21159"/>
                    </a:moveTo>
                    <a:lnTo>
                      <a:pt x="67" y="441"/>
                    </a:lnTo>
                    <a:lnTo>
                      <a:pt x="21600" y="0"/>
                    </a:lnTo>
                    <a:lnTo>
                      <a:pt x="21600" y="21600"/>
                    </a:lnTo>
                  </a:path>
                </a:pathLst>
              </a:custGeom>
              <a:noFill/>
              <a:ln w="38100" cap="flat">
                <a:solidFill>
                  <a:srgbClr val="006994"/>
                </a:solidFill>
                <a:prstDash val="solid"/>
                <a:miter lim="400000"/>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28" name="Shape 128"/>
              <p:cNvSpPr/>
              <p:nvPr/>
            </p:nvSpPr>
            <p:spPr>
              <a:xfrm>
                <a:off x="3717483" y="6494"/>
                <a:ext cx="1638301"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a:solidFill>
                      <a:srgbClr val="000000"/>
                    </a:solidFill>
                  </a:defRPr>
                </a:lvl1pPr>
              </a:lstStyle>
              <a:p>
                <a:r>
                  <a:t>Recognition Site</a:t>
                </a:r>
              </a:p>
            </p:txBody>
          </p:sp>
          <p:sp>
            <p:nvSpPr>
              <p:cNvPr id="129" name="Shape 129"/>
              <p:cNvSpPr/>
              <p:nvPr/>
            </p:nvSpPr>
            <p:spPr>
              <a:xfrm>
                <a:off x="70261" y="0"/>
                <a:ext cx="1638301" cy="26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a:solidFill>
                      <a:srgbClr val="000000"/>
                    </a:solidFill>
                  </a:defRPr>
                </a:lvl1pPr>
              </a:lstStyle>
              <a:p>
                <a:r>
                  <a:t>Recognition Site</a:t>
                </a:r>
              </a:p>
            </p:txBody>
          </p:sp>
        </p:grpSp>
        <p:sp>
          <p:nvSpPr>
            <p:cNvPr id="131" name="Shape 131"/>
            <p:cNvSpPr/>
            <p:nvPr/>
          </p:nvSpPr>
          <p:spPr>
            <a:xfrm>
              <a:off x="6117809" y="1051587"/>
              <a:ext cx="2536814" cy="4798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b="1" spc="973">
                  <a:solidFill>
                    <a:srgbClr val="000000"/>
                  </a:solidFill>
                </a:defRPr>
              </a:lvl1pPr>
            </a:lstStyle>
            <a:p>
              <a:pPr>
                <a:defRPr b="0" spc="0"/>
              </a:pPr>
              <a:r>
                <a:rPr b="1" spc="973"/>
                <a:t>GAATTC</a:t>
              </a:r>
            </a:p>
          </p:txBody>
        </p:sp>
        <p:sp>
          <p:nvSpPr>
            <p:cNvPr id="132" name="Shape 132"/>
            <p:cNvSpPr/>
            <p:nvPr/>
          </p:nvSpPr>
          <p:spPr>
            <a:xfrm>
              <a:off x="6244809" y="2458984"/>
              <a:ext cx="2536814" cy="4798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b="1" spc="973">
                  <a:solidFill>
                    <a:srgbClr val="000000"/>
                  </a:solidFill>
                </a:defRPr>
              </a:lvl1pPr>
            </a:lstStyle>
            <a:p>
              <a:pPr>
                <a:defRPr b="0" spc="0"/>
              </a:pPr>
              <a:r>
                <a:rPr b="1" spc="973"/>
                <a:t>CTTAAG</a:t>
              </a:r>
            </a:p>
          </p:txBody>
        </p:sp>
        <p:sp>
          <p:nvSpPr>
            <p:cNvPr id="133" name="Shape 133"/>
            <p:cNvSpPr/>
            <p:nvPr/>
          </p:nvSpPr>
          <p:spPr>
            <a:xfrm>
              <a:off x="331413" y="1998500"/>
              <a:ext cx="610450" cy="3265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b="1">
                  <a:solidFill>
                    <a:srgbClr val="000000"/>
                  </a:solidFill>
                </a:defRPr>
              </a:lvl1pPr>
            </a:lstStyle>
            <a:p>
              <a:r>
                <a:t>DNA</a:t>
              </a:r>
            </a:p>
          </p:txBody>
        </p:sp>
        <p:sp>
          <p:nvSpPr>
            <p:cNvPr id="134" name="Shape 134"/>
            <p:cNvSpPr/>
            <p:nvPr/>
          </p:nvSpPr>
          <p:spPr>
            <a:xfrm>
              <a:off x="2591671" y="2420884"/>
              <a:ext cx="2536813" cy="4798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b="1" spc="973">
                  <a:solidFill>
                    <a:srgbClr val="000000"/>
                  </a:solidFill>
                </a:defRPr>
              </a:lvl1pPr>
            </a:lstStyle>
            <a:p>
              <a:pPr>
                <a:defRPr b="0" spc="0"/>
              </a:pPr>
              <a:r>
                <a:rPr b="1" spc="973"/>
                <a:t>CTTAAG</a:t>
              </a:r>
            </a:p>
          </p:txBody>
        </p:sp>
        <p:sp>
          <p:nvSpPr>
            <p:cNvPr id="135" name="Shape 135"/>
            <p:cNvSpPr/>
            <p:nvPr/>
          </p:nvSpPr>
          <p:spPr>
            <a:xfrm>
              <a:off x="2502771" y="1102387"/>
              <a:ext cx="2536813" cy="4798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200"/>
                </a:lnSpc>
                <a:tabLst>
                  <a:tab pos="520700" algn="l"/>
                </a:tabLst>
                <a:defRPr sz="1600" b="1" spc="973">
                  <a:solidFill>
                    <a:srgbClr val="000000"/>
                  </a:solidFill>
                </a:defRPr>
              </a:lvl1pPr>
            </a:lstStyle>
            <a:p>
              <a:pPr>
                <a:defRPr b="0" spc="0"/>
              </a:pPr>
              <a:r>
                <a:rPr b="1" spc="973"/>
                <a:t>GAATTC</a:t>
              </a:r>
            </a:p>
          </p:txBody>
        </p:sp>
        <p:sp>
          <p:nvSpPr>
            <p:cNvPr id="136" name="Shape 136"/>
            <p:cNvSpPr/>
            <p:nvPr/>
          </p:nvSpPr>
          <p:spPr>
            <a:xfrm flipH="1" flipV="1">
              <a:off x="1069591" y="2132968"/>
              <a:ext cx="665406" cy="128"/>
            </a:xfrm>
            <a:prstGeom prst="line">
              <a:avLst/>
            </a:prstGeom>
            <a:noFill/>
            <a:ln w="254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47" name="Group 147"/>
            <p:cNvGrpSpPr/>
            <p:nvPr/>
          </p:nvGrpSpPr>
          <p:grpSpPr>
            <a:xfrm>
              <a:off x="0" y="564437"/>
              <a:ext cx="8017318" cy="2526519"/>
              <a:chOff x="0" y="0"/>
              <a:chExt cx="8017317" cy="2526517"/>
            </a:xfrm>
          </p:grpSpPr>
          <p:sp>
            <p:nvSpPr>
              <p:cNvPr id="137" name="Shape 137"/>
              <p:cNvSpPr/>
              <p:nvPr/>
            </p:nvSpPr>
            <p:spPr>
              <a:xfrm>
                <a:off x="2598453" y="359284"/>
                <a:ext cx="518250" cy="652677"/>
              </a:xfrm>
              <a:custGeom>
                <a:avLst/>
                <a:gdLst/>
                <a:ahLst/>
                <a:cxnLst>
                  <a:cxn ang="0">
                    <a:pos x="wd2" y="hd2"/>
                  </a:cxn>
                  <a:cxn ang="5400000">
                    <a:pos x="wd2" y="hd2"/>
                  </a:cxn>
                  <a:cxn ang="10800000">
                    <a:pos x="wd2" y="hd2"/>
                  </a:cxn>
                  <a:cxn ang="16200000">
                    <a:pos x="wd2" y="hd2"/>
                  </a:cxn>
                </a:cxnLst>
                <a:rect l="0" t="0" r="r" b="b"/>
                <a:pathLst>
                  <a:path w="21600" h="21600" extrusionOk="0">
                    <a:moveTo>
                      <a:pt x="0" y="212"/>
                    </a:moveTo>
                    <a:lnTo>
                      <a:pt x="21600" y="0"/>
                    </a:lnTo>
                    <a:lnTo>
                      <a:pt x="21600" y="21600"/>
                    </a:lnTo>
                  </a:path>
                </a:pathLst>
              </a:custGeom>
              <a:noFill/>
              <a:ln w="50800" cap="flat">
                <a:solidFill>
                  <a:srgbClr val="FF93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000000"/>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38" name="Shape 138"/>
              <p:cNvSpPr/>
              <p:nvPr/>
            </p:nvSpPr>
            <p:spPr>
              <a:xfrm>
                <a:off x="6467053" y="0"/>
                <a:ext cx="469901" cy="26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cut</a:t>
                </a:r>
              </a:p>
            </p:txBody>
          </p:sp>
          <p:sp>
            <p:nvSpPr>
              <p:cNvPr id="139" name="Shape 139"/>
              <p:cNvSpPr/>
              <p:nvPr/>
            </p:nvSpPr>
            <p:spPr>
              <a:xfrm>
                <a:off x="0" y="114582"/>
                <a:ext cx="2451100"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lnSpc>
                    <a:spcPts val="2400"/>
                  </a:lnSpc>
                  <a:tabLst>
                    <a:tab pos="520700" algn="l"/>
                  </a:tabLst>
                  <a:defRPr>
                    <a:solidFill>
                      <a:srgbClr val="000000"/>
                    </a:solidFill>
                  </a:defRPr>
                </a:pPr>
                <a:r>
                  <a:t>The restriction enzyme </a:t>
                </a:r>
                <a:r>
                  <a:rPr b="1" i="1"/>
                  <a:t>Eco</a:t>
                </a:r>
                <a:r>
                  <a:rPr b="1"/>
                  <a:t>RI</a:t>
                </a:r>
                <a:r>
                  <a:t> cuts here</a:t>
                </a:r>
              </a:p>
            </p:txBody>
          </p:sp>
          <p:sp>
            <p:nvSpPr>
              <p:cNvPr id="140" name="Shape 140"/>
              <p:cNvSpPr/>
              <p:nvPr/>
            </p:nvSpPr>
            <p:spPr>
              <a:xfrm flipV="1">
                <a:off x="6706340" y="340089"/>
                <a:ext cx="1" cy="614221"/>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nvGrpSpPr>
              <p:cNvPr id="143" name="Group 143"/>
              <p:cNvGrpSpPr/>
              <p:nvPr/>
            </p:nvGrpSpPr>
            <p:grpSpPr>
              <a:xfrm>
                <a:off x="3927917" y="1779668"/>
                <a:ext cx="431801" cy="746850"/>
                <a:chOff x="0" y="0"/>
                <a:chExt cx="431800" cy="746848"/>
              </a:xfrm>
            </p:grpSpPr>
            <p:sp>
              <p:nvSpPr>
                <p:cNvPr id="141" name="Shape 141"/>
                <p:cNvSpPr/>
                <p:nvPr/>
              </p:nvSpPr>
              <p:spPr>
                <a:xfrm flipH="1">
                  <a:off x="263958" y="0"/>
                  <a:ext cx="1" cy="414708"/>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2" name="Shape 142"/>
                <p:cNvSpPr/>
                <p:nvPr/>
              </p:nvSpPr>
              <p:spPr>
                <a:xfrm>
                  <a:off x="0" y="480148"/>
                  <a:ext cx="431800"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cut</a:t>
                  </a:r>
                </a:p>
              </p:txBody>
            </p:sp>
          </p:grpSp>
          <p:grpSp>
            <p:nvGrpSpPr>
              <p:cNvPr id="146" name="Group 146"/>
              <p:cNvGrpSpPr/>
              <p:nvPr/>
            </p:nvGrpSpPr>
            <p:grpSpPr>
              <a:xfrm>
                <a:off x="7585517" y="1779668"/>
                <a:ext cx="431801" cy="746850"/>
                <a:chOff x="0" y="0"/>
                <a:chExt cx="431800" cy="746848"/>
              </a:xfrm>
            </p:grpSpPr>
            <p:sp>
              <p:nvSpPr>
                <p:cNvPr id="144" name="Shape 144"/>
                <p:cNvSpPr/>
                <p:nvPr/>
              </p:nvSpPr>
              <p:spPr>
                <a:xfrm flipH="1">
                  <a:off x="263958" y="0"/>
                  <a:ext cx="1" cy="414708"/>
                </a:xfrm>
                <a:prstGeom prst="line">
                  <a:avLst/>
                </a:prstGeom>
                <a:noFill/>
                <a:ln w="50800" cap="flat">
                  <a:solidFill>
                    <a:srgbClr val="FF9300"/>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45" name="Shape 145"/>
                <p:cNvSpPr/>
                <p:nvPr/>
              </p:nvSpPr>
              <p:spPr>
                <a:xfrm>
                  <a:off x="0" y="480148"/>
                  <a:ext cx="431800"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ts val="2400"/>
                    </a:lnSpc>
                    <a:tabLst>
                      <a:tab pos="520700" algn="l"/>
                    </a:tabLst>
                    <a:defRPr>
                      <a:solidFill>
                        <a:srgbClr val="000000"/>
                      </a:solidFill>
                    </a:defRPr>
                  </a:lvl1pPr>
                </a:lstStyle>
                <a:p>
                  <a:r>
                    <a:t>cut</a:t>
                  </a:r>
                </a:p>
              </p:txBody>
            </p:sp>
          </p:grpSp>
        </p:grpSp>
      </p:grpSp>
      <p:sp>
        <p:nvSpPr>
          <p:cNvPr id="149" name="Shape 149"/>
          <p:cNvSpPr/>
          <p:nvPr/>
        </p:nvSpPr>
        <p:spPr>
          <a:xfrm>
            <a:off x="342900" y="1549400"/>
            <a:ext cx="11519307" cy="35179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60000" indent="-360000">
              <a:spcBef>
                <a:spcPts val="2000"/>
              </a:spcBef>
              <a:buClr>
                <a:srgbClr val="006994"/>
              </a:buClr>
              <a:buSzPct val="150000"/>
              <a:buFont typeface="Lucida Grande"/>
              <a:buChar char="‣"/>
              <a:tabLst>
                <a:tab pos="1016000" algn="l"/>
              </a:tabLst>
              <a:defRPr sz="2400">
                <a:solidFill>
                  <a:srgbClr val="000000"/>
                </a:solidFill>
              </a:defRPr>
            </a:pPr>
            <a:r>
              <a:rPr b="1">
                <a:solidFill>
                  <a:srgbClr val="006994"/>
                </a:solidFill>
              </a:rPr>
              <a:t>Restriction enzymes</a:t>
            </a:r>
            <a:r>
              <a:t> are one of the essential tools of genetic engineering. Purified forms of these naturally occurring bacterial enzymes are used as “molecular scalpels”, allowing genetic engineers to cut up DNA in a controlled way.</a:t>
            </a:r>
          </a:p>
          <a:p>
            <a:pPr marL="720000" lvl="1" indent="-359999">
              <a:spcBef>
                <a:spcPts val="2000"/>
              </a:spcBef>
              <a:buSzPct val="150000"/>
              <a:buChar char="•"/>
              <a:tabLst>
                <a:tab pos="1016000" algn="l"/>
              </a:tabLst>
              <a:defRPr sz="2000">
                <a:solidFill>
                  <a:srgbClr val="000000"/>
                </a:solidFill>
              </a:defRPr>
            </a:pPr>
            <a:r>
              <a:t>Restriction enzymes are used to cut DNA molecules at very precise sequences of 4 to 8 base pairs called recognition sites (see below).</a:t>
            </a:r>
          </a:p>
          <a:p>
            <a:pPr marL="720000" lvl="1" indent="-359999">
              <a:spcBef>
                <a:spcPts val="2000"/>
              </a:spcBef>
              <a:buSzPct val="150000"/>
              <a:buChar char="•"/>
              <a:tabLst>
                <a:tab pos="1016000" algn="l"/>
              </a:tabLst>
              <a:defRPr sz="2000">
                <a:solidFill>
                  <a:srgbClr val="000000"/>
                </a:solidFill>
              </a:defRPr>
            </a:pPr>
            <a:r>
              <a:t>By using a ‘tool kit’ of over 400 restriction enzymes recognising about 100 recognition sites, genetic engineers are able to isolate and sequence DNA, and manipulate individual genes derived from any type of organism.</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prstGeom prst="rect">
            <a:avLst/>
          </a:prstGeom>
        </p:spPr>
        <p:txBody>
          <a:bodyPr/>
          <a:lstStyle>
            <a:lvl1pPr>
              <a:tabLst>
                <a:tab pos="952500" algn="l"/>
              </a:tabLst>
            </a:lvl1pPr>
          </a:lstStyle>
          <a:p>
            <a:r>
              <a:t>Specific Recognition Sites</a:t>
            </a:r>
          </a:p>
        </p:txBody>
      </p:sp>
      <p:sp>
        <p:nvSpPr>
          <p:cNvPr id="152" name="Shape 152"/>
          <p:cNvSpPr>
            <a:spLocks noGrp="1"/>
          </p:cNvSpPr>
          <p:nvPr>
            <p:ph type="body" sz="half" idx="1"/>
          </p:nvPr>
        </p:nvSpPr>
        <p:spPr>
          <a:xfrm>
            <a:off x="368300" y="1790700"/>
            <a:ext cx="11619072" cy="2684146"/>
          </a:xfrm>
          <a:prstGeom prst="rect">
            <a:avLst/>
          </a:prstGeom>
        </p:spPr>
        <p:txBody>
          <a:bodyPr/>
          <a:lstStyle/>
          <a:p>
            <a:pPr>
              <a:tabLst>
                <a:tab pos="1016000" algn="l"/>
              </a:tabLst>
            </a:pPr>
            <a:r>
              <a:t>Restriction enzymes are named according to the bacterial species they were first isolated from, followed by a number to distinguish different enzymes isolated from the same organism.</a:t>
            </a:r>
          </a:p>
          <a:p>
            <a:pPr lvl="1">
              <a:tabLst>
                <a:tab pos="1485900" algn="l"/>
              </a:tabLst>
            </a:pPr>
            <a:r>
              <a:t>e.g. BamHI was isolated from the bacteria </a:t>
            </a:r>
            <a:r>
              <a:rPr i="1"/>
              <a:t>Bacillus amyloliquefaciens</a:t>
            </a:r>
            <a:r>
              <a:t> strain H.</a:t>
            </a:r>
          </a:p>
          <a:p>
            <a:pPr>
              <a:tabLst>
                <a:tab pos="1016000" algn="l"/>
              </a:tabLst>
            </a:pPr>
            <a:r>
              <a:t>A restriction enzyme cuts the double-stranded DNA molecule at its specific recognition site:</a:t>
            </a:r>
          </a:p>
        </p:txBody>
      </p:sp>
      <p:graphicFrame>
        <p:nvGraphicFramePr>
          <p:cNvPr id="153" name="Table 153"/>
          <p:cNvGraphicFramePr/>
          <p:nvPr/>
        </p:nvGraphicFramePr>
        <p:xfrm>
          <a:off x="2679700" y="4864100"/>
          <a:ext cx="8102599" cy="4470394"/>
        </p:xfrm>
        <a:graphic>
          <a:graphicData uri="http://schemas.openxmlformats.org/drawingml/2006/table">
            <a:tbl>
              <a:tblPr>
                <a:tableStyleId>{8F44A2F1-9E1F-4B54-A3A2-5F16C0AD49E2}</a:tableStyleId>
              </a:tblPr>
              <a:tblGrid>
                <a:gridCol w="2137833"/>
                <a:gridCol w="3437466"/>
                <a:gridCol w="2527300"/>
              </a:tblGrid>
              <a:tr h="589946">
                <a:tc>
                  <a:txBody>
                    <a:bodyPr/>
                    <a:lstStyle/>
                    <a:p>
                      <a:pPr marL="114300" defTabSz="457200">
                        <a:lnSpc>
                          <a:spcPts val="2700"/>
                        </a:lnSpc>
                        <a:tabLst>
                          <a:tab pos="520700" algn="l"/>
                        </a:tabLst>
                        <a:defRPr>
                          <a:solidFill>
                            <a:srgbClr val="000000"/>
                          </a:solidFill>
                        </a:defRPr>
                      </a:pPr>
                      <a:r>
                        <a:rPr sz="2000" b="1">
                          <a:solidFill>
                            <a:srgbClr val="FFFFFF"/>
                          </a:solidFill>
                          <a:latin typeface="+mn-lt"/>
                          <a:ea typeface="+mn-ea"/>
                          <a:cs typeface="+mn-cs"/>
                          <a:sym typeface="Arial"/>
                        </a:rPr>
                        <a:t>Enzyme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6994"/>
                    </a:solidFill>
                  </a:tcPr>
                </a:tc>
                <a:tc>
                  <a:txBody>
                    <a:bodyPr/>
                    <a:lstStyle/>
                    <a:p>
                      <a:pPr marL="114300" defTabSz="457200">
                        <a:lnSpc>
                          <a:spcPts val="2700"/>
                        </a:lnSpc>
                        <a:tabLst>
                          <a:tab pos="520700" algn="l"/>
                        </a:tabLst>
                        <a:defRPr>
                          <a:solidFill>
                            <a:srgbClr val="000000"/>
                          </a:solidFill>
                        </a:defRPr>
                      </a:pPr>
                      <a:r>
                        <a:rPr sz="2000" b="1">
                          <a:solidFill>
                            <a:srgbClr val="FFFFFF"/>
                          </a:solidFill>
                          <a:latin typeface="+mn-lt"/>
                          <a:ea typeface="+mn-ea"/>
                          <a:cs typeface="+mn-cs"/>
                          <a:sym typeface="Arial"/>
                        </a:rPr>
                        <a:t>Source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6994"/>
                    </a:solidFill>
                  </a:tcPr>
                </a:tc>
                <a:tc>
                  <a:txBody>
                    <a:bodyPr/>
                    <a:lstStyle/>
                    <a:p>
                      <a:pPr marL="114300" algn="l" defTabSz="457200">
                        <a:lnSpc>
                          <a:spcPts val="2700"/>
                        </a:lnSpc>
                        <a:tabLst>
                          <a:tab pos="520700" algn="l"/>
                        </a:tabLst>
                        <a:defRPr>
                          <a:solidFill>
                            <a:srgbClr val="000000"/>
                          </a:solidFill>
                        </a:defRPr>
                      </a:pPr>
                      <a:r>
                        <a:rPr sz="2000" b="1">
                          <a:solidFill>
                            <a:srgbClr val="FFFFFF"/>
                          </a:solidFill>
                          <a:latin typeface="+mn-lt"/>
                          <a:ea typeface="+mn-ea"/>
                          <a:cs typeface="+mn-cs"/>
                          <a:sym typeface="Arial"/>
                        </a:rPr>
                        <a:t>Recognition sites</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006994"/>
                    </a:solidFill>
                  </a:tcPr>
                </a:tc>
              </a:tr>
              <a:tr h="431161">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i="1" spc="333"/>
                        <a:t>Eco</a:t>
                      </a:r>
                      <a:r>
                        <a:rPr spc="333"/>
                        <a:t>RI</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a:solidFill>
                            <a:srgbClr val="000000"/>
                          </a:solidFill>
                          <a:latin typeface="+mn-lt"/>
                          <a:ea typeface="+mn-ea"/>
                          <a:cs typeface="+mn-cs"/>
                          <a:sym typeface="Arial"/>
                        </a:defRPr>
                      </a:pPr>
                      <a:r>
                        <a:rPr i="1"/>
                        <a:t>Escherichia coli</a:t>
                      </a:r>
                      <a:r>
                        <a:t> RY13</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spc="933"/>
                        <a:t>GAATTC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431161">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i="1" spc="333"/>
                        <a:t>Bam</a:t>
                      </a:r>
                      <a:r>
                        <a:rPr spc="333"/>
                        <a:t>HI</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a:solidFill>
                            <a:srgbClr val="000000"/>
                          </a:solidFill>
                          <a:latin typeface="+mn-lt"/>
                          <a:ea typeface="+mn-ea"/>
                          <a:cs typeface="+mn-cs"/>
                          <a:sym typeface="Arial"/>
                        </a:defRPr>
                      </a:pPr>
                      <a:r>
                        <a:rPr i="1"/>
                        <a:t>Bacillus amyloliquefaciens</a:t>
                      </a:r>
                      <a:r>
                        <a:t> H</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spc="933"/>
                        <a:t>GGATCC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431161">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i="1" spc="333"/>
                        <a:t>Hae</a:t>
                      </a:r>
                      <a:r>
                        <a:rPr spc="333"/>
                        <a:t>III</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a:solidFill>
                            <a:srgbClr val="000000"/>
                          </a:solidFill>
                        </a:defRPr>
                      </a:pPr>
                      <a:r>
                        <a:rPr i="1">
                          <a:latin typeface="+mn-lt"/>
                          <a:ea typeface="+mn-ea"/>
                          <a:cs typeface="+mn-cs"/>
                          <a:sym typeface="Arial"/>
                        </a:rPr>
                        <a:t>Haemophilus aegyptius</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spc="933"/>
                        <a:t>GGCC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431160">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i="1" spc="333"/>
                        <a:t>Hind</a:t>
                      </a:r>
                      <a:r>
                        <a:rPr spc="333"/>
                        <a:t>III</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a:solidFill>
                            <a:srgbClr val="000000"/>
                          </a:solidFill>
                          <a:latin typeface="+mn-lt"/>
                          <a:ea typeface="+mn-ea"/>
                          <a:cs typeface="+mn-cs"/>
                          <a:sym typeface="Arial"/>
                        </a:defRPr>
                      </a:pPr>
                      <a:r>
                        <a:rPr i="1"/>
                        <a:t>Haemophilus influenzae</a:t>
                      </a:r>
                      <a:r>
                        <a:t> Rd</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spc="933"/>
                        <a:t>AAGCTT</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431162">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i="1" spc="333"/>
                        <a:t>Hpa</a:t>
                      </a:r>
                      <a:r>
                        <a:rPr spc="333"/>
                        <a:t>l</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a:solidFill>
                            <a:srgbClr val="000000"/>
                          </a:solidFill>
                        </a:defRPr>
                      </a:pPr>
                      <a:r>
                        <a:rPr i="1">
                          <a:latin typeface="+mn-lt"/>
                          <a:ea typeface="+mn-ea"/>
                          <a:cs typeface="+mn-cs"/>
                          <a:sym typeface="Arial"/>
                        </a:rPr>
                        <a:t>Haemophilus parainfluenzae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spc="933"/>
                        <a:t>GTTAAC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431160">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i="1" spc="333"/>
                        <a:t>Hpa</a:t>
                      </a:r>
                      <a:r>
                        <a:rPr spc="333"/>
                        <a:t>II</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a:solidFill>
                            <a:srgbClr val="000000"/>
                          </a:solidFill>
                        </a:defRPr>
                      </a:pPr>
                      <a:r>
                        <a:rPr i="1">
                          <a:latin typeface="+mn-lt"/>
                          <a:ea typeface="+mn-ea"/>
                          <a:cs typeface="+mn-cs"/>
                          <a:sym typeface="Arial"/>
                        </a:rPr>
                        <a:t>Haemophilus parainfluenzae</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spc="933"/>
                        <a:t>CCGG</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431162">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i="1" spc="333"/>
                        <a:t>Mbo</a:t>
                      </a:r>
                      <a:r>
                        <a:rPr spc="333"/>
                        <a:t>I</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a:solidFill>
                            <a:srgbClr val="000000"/>
                          </a:solidFill>
                        </a:defRPr>
                      </a:pPr>
                      <a:r>
                        <a:rPr i="1">
                          <a:latin typeface="+mn-lt"/>
                          <a:ea typeface="+mn-ea"/>
                          <a:cs typeface="+mn-cs"/>
                          <a:sym typeface="Arial"/>
                        </a:rPr>
                        <a:t>Moraxella bovis</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spc="933"/>
                        <a:t>GATC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431160">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i="1" spc="333"/>
                        <a:t>Not</a:t>
                      </a:r>
                      <a:r>
                        <a:rPr spc="333"/>
                        <a:t>I</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a:solidFill>
                            <a:srgbClr val="000000"/>
                          </a:solidFill>
                        </a:defRPr>
                      </a:pPr>
                      <a:r>
                        <a:rPr i="1">
                          <a:latin typeface="+mn-lt"/>
                          <a:ea typeface="+mn-ea"/>
                          <a:cs typeface="+mn-cs"/>
                          <a:sym typeface="Arial"/>
                        </a:rPr>
                        <a:t>Norcardia otitidis-caviarum</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spc="933"/>
                        <a:t>GCGGCCGC</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431161">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i="1" spc="333"/>
                        <a:t>Taq</a:t>
                      </a:r>
                      <a:r>
                        <a:rPr spc="333"/>
                        <a:t>I</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a:solidFill>
                            <a:srgbClr val="000000"/>
                          </a:solidFill>
                        </a:defRPr>
                      </a:pPr>
                      <a:r>
                        <a:rPr i="1">
                          <a:latin typeface="+mn-lt"/>
                          <a:ea typeface="+mn-ea"/>
                          <a:cs typeface="+mn-cs"/>
                          <a:sym typeface="Arial"/>
                        </a:rPr>
                        <a:t>Thermus aquaticus</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114300" algn="l" defTabSz="457200">
                        <a:lnSpc>
                          <a:spcPts val="2400"/>
                        </a:lnSpc>
                        <a:tabLst>
                          <a:tab pos="520700" algn="l"/>
                        </a:tabLst>
                        <a:defRPr b="1">
                          <a:solidFill>
                            <a:srgbClr val="000000"/>
                          </a:solidFill>
                          <a:latin typeface="+mn-lt"/>
                          <a:ea typeface="+mn-ea"/>
                          <a:cs typeface="+mn-cs"/>
                          <a:sym typeface="Arial"/>
                        </a:defRPr>
                      </a:pPr>
                      <a:r>
                        <a:rPr spc="933"/>
                        <a:t>TCGA</a:t>
                      </a:r>
                    </a:p>
                  </a:txBody>
                  <a:tcPr marL="0" marR="0" marT="0" marB="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1" build="p" bldLvl="5" animBg="1" advAuto="0"/>
      <p:bldP spid="153"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lvl1pPr>
              <a:tabLst>
                <a:tab pos="952500" algn="l"/>
              </a:tabLst>
            </a:lvl1pPr>
          </a:lstStyle>
          <a:p>
            <a:r>
              <a:t>Sticky Ends</a:t>
            </a:r>
          </a:p>
        </p:txBody>
      </p:sp>
      <p:sp>
        <p:nvSpPr>
          <p:cNvPr id="156" name="Shape 156"/>
          <p:cNvSpPr>
            <a:spLocks noGrp="1"/>
          </p:cNvSpPr>
          <p:nvPr>
            <p:ph type="body" sz="half" idx="1"/>
          </p:nvPr>
        </p:nvSpPr>
        <p:spPr>
          <a:xfrm>
            <a:off x="368300" y="1790700"/>
            <a:ext cx="3906362" cy="7604006"/>
          </a:xfrm>
          <a:prstGeom prst="rect">
            <a:avLst/>
          </a:prstGeom>
        </p:spPr>
        <p:txBody>
          <a:bodyPr/>
          <a:lstStyle/>
          <a:p>
            <a:pPr>
              <a:tabLst>
                <a:tab pos="1016000" algn="l"/>
              </a:tabLst>
            </a:pPr>
            <a:r>
              <a:t>Some restriction enzymes cut and leave an overhang. These overhangs are called “sticky ends”.</a:t>
            </a:r>
          </a:p>
          <a:p>
            <a:pPr>
              <a:tabLst>
                <a:tab pos="1016000" algn="l"/>
              </a:tabLst>
            </a:pPr>
            <a:r>
              <a:t>DNA cut in such a way produces ends which may only be joined to other sticky ends with a complementary base sequence. </a:t>
            </a:r>
          </a:p>
          <a:p>
            <a:pPr lvl="1">
              <a:tabLst>
                <a:tab pos="1485900" algn="l"/>
              </a:tabLst>
            </a:pPr>
            <a:r>
              <a:t>See steps 1-3 right:</a:t>
            </a:r>
          </a:p>
        </p:txBody>
      </p:sp>
      <p:grpSp>
        <p:nvGrpSpPr>
          <p:cNvPr id="182" name="Group 182"/>
          <p:cNvGrpSpPr/>
          <p:nvPr/>
        </p:nvGrpSpPr>
        <p:grpSpPr>
          <a:xfrm>
            <a:off x="4724400" y="1587500"/>
            <a:ext cx="7302500" cy="4132722"/>
            <a:chOff x="0" y="0"/>
            <a:chExt cx="7302500" cy="4132721"/>
          </a:xfrm>
        </p:grpSpPr>
        <p:pic>
          <p:nvPicPr>
            <p:cNvPr id="157" name="Restriction Enzymes 2 OHT.3.pdf"/>
            <p:cNvPicPr>
              <a:picLocks noChangeAspect="1"/>
            </p:cNvPicPr>
            <p:nvPr/>
          </p:nvPicPr>
          <p:blipFill>
            <a:blip r:embed="rId2">
              <a:extLst/>
            </a:blip>
            <a:stretch>
              <a:fillRect/>
            </a:stretch>
          </p:blipFill>
          <p:spPr>
            <a:xfrm>
              <a:off x="825500" y="838200"/>
              <a:ext cx="5120309" cy="2095500"/>
            </a:xfrm>
            <a:prstGeom prst="rect">
              <a:avLst/>
            </a:prstGeom>
            <a:ln w="12700" cap="flat">
              <a:noFill/>
              <a:miter lim="400000"/>
            </a:ln>
            <a:effectLst/>
          </p:spPr>
        </p:pic>
        <p:sp>
          <p:nvSpPr>
            <p:cNvPr id="158" name="Shape 158"/>
            <p:cNvSpPr/>
            <p:nvPr/>
          </p:nvSpPr>
          <p:spPr>
            <a:xfrm>
              <a:off x="355600" y="38100"/>
              <a:ext cx="4978400"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200"/>
                </a:lnSpc>
                <a:tabLst>
                  <a:tab pos="520700" algn="l"/>
                </a:tabLst>
                <a:defRPr>
                  <a:solidFill>
                    <a:srgbClr val="000000"/>
                  </a:solidFill>
                </a:defRPr>
              </a:pPr>
              <a:r>
                <a:t>A </a:t>
              </a:r>
              <a:r>
                <a:rPr b="1"/>
                <a:t>restriction enzyme</a:t>
              </a:r>
              <a:r>
                <a:t> cuts the double-stranded DNA molecule at its specific </a:t>
              </a:r>
              <a:r>
                <a:rPr b="1"/>
                <a:t>recognition site</a:t>
              </a:r>
              <a:r>
                <a:t>.</a:t>
              </a:r>
            </a:p>
          </p:txBody>
        </p:sp>
        <p:sp>
          <p:nvSpPr>
            <p:cNvPr id="159" name="Shape 159"/>
            <p:cNvSpPr/>
            <p:nvPr/>
          </p:nvSpPr>
          <p:spPr>
            <a:xfrm>
              <a:off x="5384800" y="584200"/>
              <a:ext cx="19177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400"/>
                </a:lnSpc>
                <a:tabLst>
                  <a:tab pos="520700" algn="l"/>
                </a:tabLst>
                <a:defRPr>
                  <a:solidFill>
                    <a:srgbClr val="000000"/>
                  </a:solidFill>
                </a:defRPr>
              </a:pPr>
              <a:r>
                <a:t>Restriction enzyme </a:t>
              </a:r>
              <a:r>
                <a:rPr b="1" i="1" spc="374"/>
                <a:t>Eco</a:t>
              </a:r>
              <a:r>
                <a:rPr b="1" spc="374"/>
                <a:t>RI</a:t>
              </a:r>
            </a:p>
          </p:txBody>
        </p:sp>
        <p:sp>
          <p:nvSpPr>
            <p:cNvPr id="160" name="Shape 160"/>
            <p:cNvSpPr/>
            <p:nvPr/>
          </p:nvSpPr>
          <p:spPr>
            <a:xfrm>
              <a:off x="190500" y="2857500"/>
              <a:ext cx="3020256"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nSpc>
                  <a:spcPts val="2400"/>
                </a:lnSpc>
                <a:tabLst>
                  <a:tab pos="520700" algn="l"/>
                </a:tabLst>
                <a:defRPr>
                  <a:solidFill>
                    <a:srgbClr val="000000"/>
                  </a:solidFill>
                </a:defRPr>
              </a:pPr>
              <a:r>
                <a:t>Restriction enzyme </a:t>
              </a:r>
              <a:r>
                <a:rPr b="1" i="1" spc="374"/>
                <a:t>Eco</a:t>
              </a:r>
              <a:r>
                <a:rPr b="1" spc="374"/>
                <a:t>RI</a:t>
              </a:r>
            </a:p>
          </p:txBody>
        </p:sp>
        <p:sp>
          <p:nvSpPr>
            <p:cNvPr id="161" name="Shape 161"/>
            <p:cNvSpPr/>
            <p:nvPr/>
          </p:nvSpPr>
          <p:spPr>
            <a:xfrm flipH="1">
              <a:off x="1761066" y="2442633"/>
              <a:ext cx="203201" cy="3725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sp>
          <p:nvSpPr>
            <p:cNvPr id="162" name="Shape 162"/>
            <p:cNvSpPr/>
            <p:nvPr/>
          </p:nvSpPr>
          <p:spPr>
            <a:xfrm flipV="1">
              <a:off x="4978400" y="935566"/>
              <a:ext cx="372534" cy="270934"/>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pic>
          <p:nvPicPr>
            <p:cNvPr id="163" name="Bullet Numbering 1.pdf"/>
            <p:cNvPicPr>
              <a:picLocks noChangeAspect="1"/>
            </p:cNvPicPr>
            <p:nvPr/>
          </p:nvPicPr>
          <p:blipFill>
            <a:blip r:embed="rId3">
              <a:extLst/>
            </a:blip>
            <a:srcRect/>
            <a:stretch>
              <a:fillRect/>
            </a:stretch>
          </p:blipFill>
          <p:spPr>
            <a:xfrm>
              <a:off x="0" y="0"/>
              <a:ext cx="360000" cy="360000"/>
            </a:xfrm>
            <a:prstGeom prst="rect">
              <a:avLst/>
            </a:prstGeom>
            <a:ln w="12700" cap="flat">
              <a:noFill/>
              <a:miter lim="400000"/>
            </a:ln>
            <a:effectLst/>
          </p:spPr>
        </p:pic>
        <p:sp>
          <p:nvSpPr>
            <p:cNvPr id="164" name="Shape 164"/>
            <p:cNvSpPr/>
            <p:nvPr/>
          </p:nvSpPr>
          <p:spPr>
            <a:xfrm rot="629487">
              <a:off x="1701324" y="1130256"/>
              <a:ext cx="113014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A A T T C</a:t>
              </a:r>
            </a:p>
          </p:txBody>
        </p:sp>
        <p:sp>
          <p:nvSpPr>
            <p:cNvPr id="165" name="Shape 165"/>
            <p:cNvSpPr/>
            <p:nvPr/>
          </p:nvSpPr>
          <p:spPr>
            <a:xfrm>
              <a:off x="1219200" y="2146300"/>
              <a:ext cx="11301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T T A A</a:t>
              </a:r>
            </a:p>
          </p:txBody>
        </p:sp>
        <p:sp>
          <p:nvSpPr>
            <p:cNvPr id="166" name="Shape 166"/>
            <p:cNvSpPr/>
            <p:nvPr/>
          </p:nvSpPr>
          <p:spPr>
            <a:xfrm rot="629487">
              <a:off x="3898424" y="2349456"/>
              <a:ext cx="1130140"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T T A A</a:t>
              </a:r>
            </a:p>
          </p:txBody>
        </p:sp>
        <p:sp>
          <p:nvSpPr>
            <p:cNvPr id="167" name="Shape 167"/>
            <p:cNvSpPr/>
            <p:nvPr/>
          </p:nvSpPr>
          <p:spPr>
            <a:xfrm>
              <a:off x="4432300" y="1320800"/>
              <a:ext cx="11301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A A T T C</a:t>
              </a:r>
            </a:p>
          </p:txBody>
        </p:sp>
        <p:sp>
          <p:nvSpPr>
            <p:cNvPr id="168" name="Shape 168"/>
            <p:cNvSpPr/>
            <p:nvPr/>
          </p:nvSpPr>
          <p:spPr>
            <a:xfrm rot="445884">
              <a:off x="2425494" y="2019330"/>
              <a:ext cx="304813" cy="259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sp>
          <p:nvSpPr>
            <p:cNvPr id="169" name="Shape 169"/>
            <p:cNvSpPr/>
            <p:nvPr/>
          </p:nvSpPr>
          <p:spPr>
            <a:xfrm>
              <a:off x="5257800" y="2171700"/>
              <a:ext cx="3048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sp>
          <p:nvSpPr>
            <p:cNvPr id="170" name="Shape 170"/>
            <p:cNvSpPr/>
            <p:nvPr/>
          </p:nvSpPr>
          <p:spPr>
            <a:xfrm>
              <a:off x="1371600" y="1320800"/>
              <a:ext cx="3048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sp>
          <p:nvSpPr>
            <p:cNvPr id="171" name="Shape 171"/>
            <p:cNvSpPr/>
            <p:nvPr/>
          </p:nvSpPr>
          <p:spPr>
            <a:xfrm rot="623549">
              <a:off x="4202291" y="1496166"/>
              <a:ext cx="3048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grpSp>
          <p:nvGrpSpPr>
            <p:cNvPr id="176" name="Group 176"/>
            <p:cNvGrpSpPr/>
            <p:nvPr/>
          </p:nvGrpSpPr>
          <p:grpSpPr>
            <a:xfrm>
              <a:off x="3962400" y="2616200"/>
              <a:ext cx="2895600" cy="1516522"/>
              <a:chOff x="0" y="0"/>
              <a:chExt cx="2895600" cy="1516520"/>
            </a:xfrm>
          </p:grpSpPr>
          <p:sp>
            <p:nvSpPr>
              <p:cNvPr id="172" name="Shape 172"/>
              <p:cNvSpPr/>
              <p:nvPr/>
            </p:nvSpPr>
            <p:spPr>
              <a:xfrm>
                <a:off x="0" y="368299"/>
                <a:ext cx="1181597"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Sticky end</a:t>
                </a:r>
              </a:p>
            </p:txBody>
          </p:sp>
          <p:sp>
            <p:nvSpPr>
              <p:cNvPr id="173" name="Shape 173"/>
              <p:cNvSpPr/>
              <p:nvPr/>
            </p:nvSpPr>
            <p:spPr>
              <a:xfrm>
                <a:off x="749300" y="698499"/>
                <a:ext cx="2146300" cy="818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nSpc>
                    <a:spcPts val="2200"/>
                  </a:lnSpc>
                  <a:tabLst>
                    <a:tab pos="520700" algn="l"/>
                  </a:tabLst>
                  <a:defRPr>
                    <a:solidFill>
                      <a:srgbClr val="000000"/>
                    </a:solidFill>
                  </a:defRPr>
                </a:pPr>
                <a:r>
                  <a:t>The cuts produce a DNA fragment with two </a:t>
                </a:r>
                <a:r>
                  <a:rPr b="1"/>
                  <a:t>“sticky” ends</a:t>
                </a:r>
                <a:r>
                  <a:t>.</a:t>
                </a:r>
              </a:p>
            </p:txBody>
          </p:sp>
          <p:pic>
            <p:nvPicPr>
              <p:cNvPr id="174" name="Bullet Numbering 2.pdf"/>
              <p:cNvPicPr>
                <a:picLocks noChangeAspect="1"/>
              </p:cNvPicPr>
              <p:nvPr/>
            </p:nvPicPr>
            <p:blipFill>
              <a:blip r:embed="rId4">
                <a:extLst/>
              </a:blip>
              <a:stretch>
                <a:fillRect/>
              </a:stretch>
            </p:blipFill>
            <p:spPr>
              <a:xfrm>
                <a:off x="457200" y="660399"/>
                <a:ext cx="360000" cy="360001"/>
              </a:xfrm>
              <a:prstGeom prst="rect">
                <a:avLst/>
              </a:prstGeom>
              <a:ln w="12700" cap="flat">
                <a:noFill/>
                <a:miter lim="400000"/>
              </a:ln>
              <a:effectLst/>
            </p:spPr>
          </p:pic>
          <p:sp>
            <p:nvSpPr>
              <p:cNvPr id="175" name="Shape 175"/>
              <p:cNvSpPr/>
              <p:nvPr/>
            </p:nvSpPr>
            <p:spPr>
              <a:xfrm flipH="1">
                <a:off x="571499" y="0"/>
                <a:ext cx="1" cy="381000"/>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pic>
          <p:nvPicPr>
            <p:cNvPr id="177" name="Restriction Enzymes 2 OHT.2.pdf"/>
            <p:cNvPicPr>
              <a:picLocks noChangeAspect="1"/>
            </p:cNvPicPr>
            <p:nvPr/>
          </p:nvPicPr>
          <p:blipFill>
            <a:blip r:embed="rId5">
              <a:extLst/>
            </a:blip>
            <a:stretch>
              <a:fillRect/>
            </a:stretch>
          </p:blipFill>
          <p:spPr>
            <a:xfrm>
              <a:off x="1727200" y="1320800"/>
              <a:ext cx="3568700" cy="1148724"/>
            </a:xfrm>
            <a:prstGeom prst="rect">
              <a:avLst/>
            </a:prstGeom>
            <a:ln w="12700" cap="flat">
              <a:noFill/>
              <a:miter lim="400000"/>
            </a:ln>
            <a:effectLst/>
          </p:spPr>
        </p:pic>
        <p:pic>
          <p:nvPicPr>
            <p:cNvPr id="178" name="Restriction Enzymes 2 OHT.1.pdf"/>
            <p:cNvPicPr>
              <a:picLocks noChangeAspect="1"/>
            </p:cNvPicPr>
            <p:nvPr/>
          </p:nvPicPr>
          <p:blipFill>
            <a:blip r:embed="rId6">
              <a:extLst/>
            </a:blip>
            <a:stretch>
              <a:fillRect/>
            </a:stretch>
          </p:blipFill>
          <p:spPr>
            <a:xfrm>
              <a:off x="406400" y="1625600"/>
              <a:ext cx="2036097" cy="533400"/>
            </a:xfrm>
            <a:prstGeom prst="rect">
              <a:avLst/>
            </a:prstGeom>
            <a:ln w="12700" cap="flat">
              <a:noFill/>
              <a:miter lim="400000"/>
            </a:ln>
            <a:effectLst/>
          </p:spPr>
        </p:pic>
        <p:pic>
          <p:nvPicPr>
            <p:cNvPr id="179" name="Restriction Enzymes 2 OHT.1.pdf"/>
            <p:cNvPicPr>
              <a:picLocks noChangeAspect="1"/>
            </p:cNvPicPr>
            <p:nvPr/>
          </p:nvPicPr>
          <p:blipFill>
            <a:blip r:embed="rId6">
              <a:extLst/>
            </a:blip>
            <a:srcRect/>
            <a:stretch>
              <a:fillRect/>
            </a:stretch>
          </p:blipFill>
          <p:spPr>
            <a:xfrm rot="10800000">
              <a:off x="4533897" y="1638300"/>
              <a:ext cx="2036098" cy="533400"/>
            </a:xfrm>
            <a:prstGeom prst="rect">
              <a:avLst/>
            </a:prstGeom>
            <a:ln w="12700" cap="flat">
              <a:noFill/>
              <a:miter lim="400000"/>
            </a:ln>
            <a:effectLst/>
          </p:spPr>
        </p:pic>
        <p:sp>
          <p:nvSpPr>
            <p:cNvPr id="180" name="Shape 180"/>
            <p:cNvSpPr/>
            <p:nvPr/>
          </p:nvSpPr>
          <p:spPr>
            <a:xfrm>
              <a:off x="3035300" y="850900"/>
              <a:ext cx="1105248"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400"/>
                </a:lnSpc>
                <a:tabLst>
                  <a:tab pos="520700" algn="l"/>
                </a:tabLst>
                <a:defRPr>
                  <a:solidFill>
                    <a:srgbClr val="000000"/>
                  </a:solidFill>
                </a:defRPr>
              </a:lvl1pPr>
            </a:lstStyle>
            <a:p>
              <a:r>
                <a:t>Fragment</a:t>
              </a:r>
            </a:p>
          </p:txBody>
        </p:sp>
        <p:sp>
          <p:nvSpPr>
            <p:cNvPr id="181" name="Shape 181"/>
            <p:cNvSpPr/>
            <p:nvPr/>
          </p:nvSpPr>
          <p:spPr>
            <a:xfrm flipV="1">
              <a:off x="3403600" y="1121833"/>
              <a:ext cx="84667" cy="579967"/>
            </a:xfrm>
            <a:prstGeom prst="line">
              <a:avLst/>
            </a:prstGeom>
            <a:noFill/>
            <a:ln w="25400" cap="flat">
              <a:solidFill>
                <a:srgbClr val="006994"/>
              </a:solidFill>
              <a:prstDash val="solid"/>
              <a:miter lim="400000"/>
              <a:headEnd type="triangle" w="med" len="med"/>
            </a:ln>
            <a:effectLst/>
          </p:spPr>
          <p:txBody>
            <a:bodyPr wrap="square" lIns="0" tIns="0" rIns="0" bIns="0" numCol="1" anchor="t">
              <a:noAutofit/>
            </a:bodyPr>
            <a:lstStyle/>
            <a:p>
              <a:pPr marL="0">
                <a:tabLst/>
                <a:defRPr sz="1200">
                  <a:solidFill>
                    <a:srgbClr val="000000"/>
                  </a:solidFill>
                  <a:latin typeface="Helvetica"/>
                  <a:ea typeface="Helvetica"/>
                  <a:cs typeface="Helvetica"/>
                  <a:sym typeface="Helvetica"/>
                </a:defRPr>
              </a:pPr>
              <a:endParaRPr/>
            </a:p>
          </p:txBody>
        </p:sp>
      </p:grpSp>
      <p:grpSp>
        <p:nvGrpSpPr>
          <p:cNvPr id="206" name="Group 206"/>
          <p:cNvGrpSpPr/>
          <p:nvPr/>
        </p:nvGrpSpPr>
        <p:grpSpPr>
          <a:xfrm>
            <a:off x="4597400" y="3805766"/>
            <a:ext cx="8166100" cy="5343456"/>
            <a:chOff x="0" y="0"/>
            <a:chExt cx="8166100" cy="5343454"/>
          </a:xfrm>
        </p:grpSpPr>
        <p:sp>
          <p:nvSpPr>
            <p:cNvPr id="183" name="Shape 183"/>
            <p:cNvSpPr/>
            <p:nvPr/>
          </p:nvSpPr>
          <p:spPr>
            <a:xfrm>
              <a:off x="2260600" y="2531533"/>
              <a:ext cx="11301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T T A A</a:t>
              </a:r>
            </a:p>
          </p:txBody>
        </p:sp>
        <p:sp>
          <p:nvSpPr>
            <p:cNvPr id="184" name="Shape 184"/>
            <p:cNvSpPr/>
            <p:nvPr/>
          </p:nvSpPr>
          <p:spPr>
            <a:xfrm>
              <a:off x="914400" y="2518833"/>
              <a:ext cx="3048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grpSp>
          <p:nvGrpSpPr>
            <p:cNvPr id="205" name="Group 205"/>
            <p:cNvGrpSpPr/>
            <p:nvPr/>
          </p:nvGrpSpPr>
          <p:grpSpPr>
            <a:xfrm>
              <a:off x="0" y="0"/>
              <a:ext cx="8166100" cy="5343455"/>
              <a:chOff x="0" y="0"/>
              <a:chExt cx="8166100" cy="5343454"/>
            </a:xfrm>
          </p:grpSpPr>
          <p:pic>
            <p:nvPicPr>
              <p:cNvPr id="185" name="Restriction Enzymes 2 OHTc-1.pdf"/>
              <p:cNvPicPr>
                <a:picLocks noChangeAspect="1"/>
              </p:cNvPicPr>
              <p:nvPr/>
            </p:nvPicPr>
            <p:blipFill>
              <a:blip r:embed="rId7">
                <a:extLst/>
              </a:blip>
              <a:stretch>
                <a:fillRect/>
              </a:stretch>
            </p:blipFill>
            <p:spPr>
              <a:xfrm>
                <a:off x="152400" y="2036233"/>
                <a:ext cx="3255692" cy="495301"/>
              </a:xfrm>
              <a:prstGeom prst="rect">
                <a:avLst/>
              </a:prstGeom>
              <a:ln w="12700" cap="flat">
                <a:noFill/>
                <a:miter lim="400000"/>
              </a:ln>
              <a:effectLst/>
            </p:spPr>
          </p:pic>
          <p:grpSp>
            <p:nvGrpSpPr>
              <p:cNvPr id="204" name="Group 204"/>
              <p:cNvGrpSpPr/>
              <p:nvPr/>
            </p:nvGrpSpPr>
            <p:grpSpPr>
              <a:xfrm>
                <a:off x="0" y="0"/>
                <a:ext cx="8166100" cy="5343455"/>
                <a:chOff x="0" y="0"/>
                <a:chExt cx="8166100" cy="5343454"/>
              </a:xfrm>
            </p:grpSpPr>
            <p:sp>
              <p:nvSpPr>
                <p:cNvPr id="186" name="Shape 186"/>
                <p:cNvSpPr/>
                <p:nvPr/>
              </p:nvSpPr>
              <p:spPr>
                <a:xfrm>
                  <a:off x="1816100" y="2561166"/>
                  <a:ext cx="653242" cy="11589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20" y="6627"/>
                        <a:pt x="21277" y="9783"/>
                        <a:pt x="21417" y="18620"/>
                      </a:cubicBezTo>
                      <a:lnTo>
                        <a:pt x="21600" y="21600"/>
                      </a:lnTo>
                    </a:path>
                  </a:pathLst>
                </a:custGeom>
                <a:noFill/>
                <a:ln w="50800" cap="flat">
                  <a:solidFill>
                    <a:srgbClr val="FF93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7" name="Shape 187"/>
                <p:cNvSpPr/>
                <p:nvPr/>
              </p:nvSpPr>
              <p:spPr>
                <a:xfrm>
                  <a:off x="3491043" y="0"/>
                  <a:ext cx="1325502" cy="3682121"/>
                </a:xfrm>
                <a:custGeom>
                  <a:avLst/>
                  <a:gdLst/>
                  <a:ahLst/>
                  <a:cxnLst>
                    <a:cxn ang="0">
                      <a:pos x="wd2" y="hd2"/>
                    </a:cxn>
                    <a:cxn ang="5400000">
                      <a:pos x="wd2" y="hd2"/>
                    </a:cxn>
                    <a:cxn ang="10800000">
                      <a:pos x="wd2" y="hd2"/>
                    </a:cxn>
                    <a:cxn ang="16200000">
                      <a:pos x="wd2" y="hd2"/>
                    </a:cxn>
                  </a:cxnLst>
                  <a:rect l="0" t="0" r="r" b="b"/>
                  <a:pathLst>
                    <a:path w="20083" h="21600" extrusionOk="0">
                      <a:moveTo>
                        <a:pt x="86" y="0"/>
                      </a:moveTo>
                      <a:cubicBezTo>
                        <a:pt x="-1517" y="11647"/>
                        <a:pt x="19777" y="7475"/>
                        <a:pt x="20034" y="20661"/>
                      </a:cubicBezTo>
                      <a:lnTo>
                        <a:pt x="20083" y="21600"/>
                      </a:lnTo>
                    </a:path>
                  </a:pathLst>
                </a:custGeom>
                <a:noFill/>
                <a:ln w="50800" cap="flat">
                  <a:solidFill>
                    <a:srgbClr val="FF9300"/>
                  </a:solidFill>
                  <a:prstDash val="solid"/>
                  <a:miter lim="400000"/>
                  <a:tailEnd type="triangle" w="med" len="med"/>
                </a:ln>
                <a:effectLst/>
              </p:spPr>
              <p:txBody>
                <a:bodyPr wrap="square" lIns="38100" tIns="38100" rIns="38100" bIns="38100" numCol="1" anchor="ctr">
                  <a:noAutofit/>
                </a:bodyPr>
                <a:lstStyle/>
                <a:p>
                  <a:pPr>
                    <a:lnSpc>
                      <a:spcPts val="3300"/>
                    </a:lnSpc>
                    <a:tabLst>
                      <a:tab pos="520700" algn="l"/>
                    </a:tabLst>
                    <a:defRPr sz="2800">
                      <a:solidFill>
                        <a:srgbClr val="483F36"/>
                      </a:solidFill>
                      <a:effectLst>
                        <a:outerShdw blurRad="38100" dist="12700" dir="5400000" rotWithShape="0">
                          <a:srgbClr val="000000">
                            <a:alpha val="50000"/>
                          </a:srgbClr>
                        </a:outerShdw>
                      </a:effectLst>
                      <a:latin typeface="Hoefler Text"/>
                      <a:ea typeface="Hoefler Text"/>
                      <a:cs typeface="Hoefler Text"/>
                      <a:sym typeface="Hoefler Text"/>
                    </a:defRPr>
                  </a:pPr>
                  <a:endParaRPr/>
                </a:p>
              </p:txBody>
            </p:sp>
            <p:sp>
              <p:nvSpPr>
                <p:cNvPr id="188" name="Shape 188"/>
                <p:cNvSpPr/>
                <p:nvPr/>
              </p:nvSpPr>
              <p:spPr>
                <a:xfrm>
                  <a:off x="4826000" y="2214033"/>
                  <a:ext cx="3340100" cy="1097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a:solidFill>
                        <a:srgbClr val="000000"/>
                      </a:solidFill>
                    </a:defRPr>
                  </a:lvl1pPr>
                </a:lstStyle>
                <a:p>
                  <a:r>
                    <a:t>The two different fragments cut by the same restriction enzyme have identical sticky ends and are able to join together. </a:t>
                  </a:r>
                </a:p>
              </p:txBody>
            </p:sp>
            <p:sp>
              <p:nvSpPr>
                <p:cNvPr id="189" name="Shape 189"/>
                <p:cNvSpPr/>
                <p:nvPr/>
              </p:nvSpPr>
              <p:spPr>
                <a:xfrm>
                  <a:off x="1003300" y="4804833"/>
                  <a:ext cx="5740400" cy="538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200"/>
                    </a:lnSpc>
                    <a:tabLst>
                      <a:tab pos="520700" algn="l"/>
                    </a:tabLst>
                    <a:defRPr>
                      <a:solidFill>
                        <a:srgbClr val="000000"/>
                      </a:solidFill>
                    </a:defRPr>
                  </a:lvl1pPr>
                </a:lstStyle>
                <a:p>
                  <a:r>
                    <a:t>When two fragments of DNA cut by the same restriction enzyme come together, they can join by base-pairing.</a:t>
                  </a:r>
                </a:p>
              </p:txBody>
            </p:sp>
            <p:sp>
              <p:nvSpPr>
                <p:cNvPr id="190" name="Shape 190"/>
                <p:cNvSpPr/>
                <p:nvPr/>
              </p:nvSpPr>
              <p:spPr>
                <a:xfrm>
                  <a:off x="203200" y="2785533"/>
                  <a:ext cx="1651000" cy="56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2400"/>
                    </a:lnSpc>
                    <a:tabLst>
                      <a:tab pos="520700" algn="l"/>
                    </a:tabLst>
                    <a:defRPr>
                      <a:solidFill>
                        <a:srgbClr val="000000"/>
                      </a:solidFill>
                    </a:defRPr>
                  </a:lvl1pPr>
                </a:lstStyle>
                <a:p>
                  <a:r>
                    <a:t>DNA from another source</a:t>
                  </a:r>
                </a:p>
              </p:txBody>
            </p:sp>
            <p:pic>
              <p:nvPicPr>
                <p:cNvPr id="191" name="Bullet Numbering 3.pdf"/>
                <p:cNvPicPr>
                  <a:picLocks noChangeAspect="1"/>
                </p:cNvPicPr>
                <p:nvPr/>
              </p:nvPicPr>
              <p:blipFill>
                <a:blip r:embed="rId8">
                  <a:extLst/>
                </a:blip>
                <a:stretch>
                  <a:fillRect/>
                </a:stretch>
              </p:blipFill>
              <p:spPr>
                <a:xfrm>
                  <a:off x="685800" y="4754033"/>
                  <a:ext cx="360000" cy="360001"/>
                </a:xfrm>
                <a:prstGeom prst="rect">
                  <a:avLst/>
                </a:prstGeom>
                <a:ln w="12700" cap="flat">
                  <a:noFill/>
                  <a:miter lim="400000"/>
                </a:ln>
                <a:effectLst/>
              </p:spPr>
            </p:pic>
            <p:sp>
              <p:nvSpPr>
                <p:cNvPr id="192" name="Shape 192"/>
                <p:cNvSpPr/>
                <p:nvPr/>
              </p:nvSpPr>
              <p:spPr>
                <a:xfrm>
                  <a:off x="0" y="1744133"/>
                  <a:ext cx="11301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A A T T C</a:t>
                  </a:r>
                </a:p>
              </p:txBody>
            </p:sp>
            <p:sp>
              <p:nvSpPr>
                <p:cNvPr id="193" name="Shape 193"/>
                <p:cNvSpPr/>
                <p:nvPr/>
              </p:nvSpPr>
              <p:spPr>
                <a:xfrm>
                  <a:off x="3302000" y="3496733"/>
                  <a:ext cx="11301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A A T T C</a:t>
                  </a:r>
                </a:p>
              </p:txBody>
            </p:sp>
            <p:sp>
              <p:nvSpPr>
                <p:cNvPr id="194" name="Shape 194"/>
                <p:cNvSpPr/>
                <p:nvPr/>
              </p:nvSpPr>
              <p:spPr>
                <a:xfrm>
                  <a:off x="698500" y="3496733"/>
                  <a:ext cx="11301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A A T T C</a:t>
                  </a:r>
                </a:p>
              </p:txBody>
            </p:sp>
            <p:sp>
              <p:nvSpPr>
                <p:cNvPr id="195" name="Shape 195"/>
                <p:cNvSpPr/>
                <p:nvPr/>
              </p:nvSpPr>
              <p:spPr>
                <a:xfrm>
                  <a:off x="4127500" y="4246033"/>
                  <a:ext cx="3048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sp>
              <p:nvSpPr>
                <p:cNvPr id="196" name="Shape 196"/>
                <p:cNvSpPr/>
                <p:nvPr/>
              </p:nvSpPr>
              <p:spPr>
                <a:xfrm>
                  <a:off x="1574800" y="4246033"/>
                  <a:ext cx="3048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sp>
              <p:nvSpPr>
                <p:cNvPr id="197" name="Shape 197"/>
                <p:cNvSpPr/>
                <p:nvPr/>
              </p:nvSpPr>
              <p:spPr>
                <a:xfrm>
                  <a:off x="2933700" y="4258733"/>
                  <a:ext cx="11301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T T A A</a:t>
                  </a:r>
                </a:p>
              </p:txBody>
            </p:sp>
            <p:sp>
              <p:nvSpPr>
                <p:cNvPr id="198" name="Shape 198"/>
                <p:cNvSpPr/>
                <p:nvPr/>
              </p:nvSpPr>
              <p:spPr>
                <a:xfrm>
                  <a:off x="2387600" y="1744133"/>
                  <a:ext cx="3048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sp>
              <p:nvSpPr>
                <p:cNvPr id="199" name="Shape 199"/>
                <p:cNvSpPr/>
                <p:nvPr/>
              </p:nvSpPr>
              <p:spPr>
                <a:xfrm>
                  <a:off x="5499100" y="4258733"/>
                  <a:ext cx="1130139"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C T T A A</a:t>
                  </a:r>
                </a:p>
              </p:txBody>
            </p:sp>
            <p:sp>
              <p:nvSpPr>
                <p:cNvPr id="200" name="Shape 200"/>
                <p:cNvSpPr/>
                <p:nvPr/>
              </p:nvSpPr>
              <p:spPr>
                <a:xfrm>
                  <a:off x="3060700" y="3496733"/>
                  <a:ext cx="3048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sp>
              <p:nvSpPr>
                <p:cNvPr id="201" name="Shape 201"/>
                <p:cNvSpPr/>
                <p:nvPr/>
              </p:nvSpPr>
              <p:spPr>
                <a:xfrm>
                  <a:off x="5626100" y="3496733"/>
                  <a:ext cx="304813" cy="259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nSpc>
                      <a:spcPts val="2100"/>
                    </a:lnSpc>
                    <a:tabLst>
                      <a:tab pos="520700" algn="l"/>
                    </a:tabLst>
                    <a:defRPr b="1">
                      <a:solidFill>
                        <a:srgbClr val="000000"/>
                      </a:solidFill>
                    </a:defRPr>
                  </a:lvl1pPr>
                </a:lstStyle>
                <a:p>
                  <a:r>
                    <a:t>G</a:t>
                  </a:r>
                </a:p>
              </p:txBody>
            </p:sp>
            <p:pic>
              <p:nvPicPr>
                <p:cNvPr id="202" name="Restriction Enzymes 2 OHT.2.pdf"/>
                <p:cNvPicPr>
                  <a:picLocks noChangeAspect="1"/>
                </p:cNvPicPr>
                <p:nvPr/>
              </p:nvPicPr>
              <p:blipFill>
                <a:blip r:embed="rId5">
                  <a:extLst/>
                </a:blip>
                <a:stretch>
                  <a:fillRect/>
                </a:stretch>
              </p:blipFill>
              <p:spPr>
                <a:xfrm rot="21000000">
                  <a:off x="3332691" y="3500071"/>
                  <a:ext cx="3238500" cy="1042436"/>
                </a:xfrm>
                <a:prstGeom prst="rect">
                  <a:avLst/>
                </a:prstGeom>
                <a:ln w="12700" cap="flat">
                  <a:noFill/>
                  <a:miter lim="400000"/>
                </a:ln>
                <a:effectLst/>
              </p:spPr>
            </p:pic>
            <p:pic>
              <p:nvPicPr>
                <p:cNvPr id="203" name="Restriction Enzymes 2 OHTc-1.pdf"/>
                <p:cNvPicPr>
                  <a:picLocks noChangeAspect="1"/>
                </p:cNvPicPr>
                <p:nvPr/>
              </p:nvPicPr>
              <p:blipFill>
                <a:blip r:embed="rId7">
                  <a:extLst/>
                </a:blip>
                <a:stretch>
                  <a:fillRect/>
                </a:stretch>
              </p:blipFill>
              <p:spPr>
                <a:xfrm>
                  <a:off x="812800" y="3788833"/>
                  <a:ext cx="3255692" cy="495301"/>
                </a:xfrm>
                <a:prstGeom prst="rect">
                  <a:avLst/>
                </a:prstGeom>
                <a:ln w="12700" cap="flat">
                  <a:noFill/>
                  <a:miter lim="400000"/>
                </a:ln>
                <a:effectLst/>
              </p:spPr>
            </p:pic>
          </p:grpSp>
        </p:grpSp>
      </p:gr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1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1" build="p" bldLvl="5" animBg="1" advAuto="0"/>
      <p:bldP spid="182" grpId="2" animBg="1" advAuto="0"/>
      <p:bldP spid="206" grpId="3" animBg="1" advAuto="0"/>
    </p:bldLst>
  </p:timing>
</p:sld>
</file>

<file path=ppt/theme/theme1.xml><?xml version="1.0" encoding="utf-8"?>
<a:theme xmlns:a="http://schemas.openxmlformats.org/drawingml/2006/main" name="White">
  <a:themeElements>
    <a:clrScheme name="Custom 79">
      <a:dk1>
        <a:srgbClr val="949494"/>
      </a:dk1>
      <a:lt1>
        <a:srgbClr val="00699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6695"/>
      </a:hlink>
      <a:folHlink>
        <a:srgbClr val="C4E0ED"/>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50000"/>
          </a:srgbClr>
        </a:solidFill>
        <a:ln w="25400" cap="flat">
          <a:noFill/>
          <a:miter lim="400000"/>
        </a:ln>
        <a:effectLst/>
        <a:sp3d/>
      </a:spPr>
      <a:bodyPr rot="0" spcFirstLastPara="1" vertOverflow="overflow" horzOverflow="overflow" vert="horz" wrap="square" lIns="0" tIns="0" rIns="0" bIns="0" numCol="1" spcCol="38100" rtlCol="0" anchor="ctr">
        <a:spAutoFit/>
      </a:bodyPr>
      <a:lstStyle>
        <a:defPPr marL="114300" marR="0" indent="0" algn="l" defTabSz="457200" rtl="0" fontAlgn="auto" latinLnBrk="0" hangingPunct="0">
          <a:lnSpc>
            <a:spcPts val="3300"/>
          </a:lnSpc>
          <a:spcBef>
            <a:spcPts val="0"/>
          </a:spcBef>
          <a:spcAft>
            <a:spcPts val="0"/>
          </a:spcAft>
          <a:buClrTx/>
          <a:buSzTx/>
          <a:buFontTx/>
          <a:buNone/>
          <a:tabLst>
            <a:tab pos="520700" algn="l"/>
          </a:tabLst>
          <a:defRPr kumimoji="0" sz="2800" b="0" i="0" u="none" strike="noStrike" cap="none" spc="0" normalizeH="0" baseline="0">
            <a:ln>
              <a:noFill/>
            </a:ln>
            <a:solidFill>
              <a:srgbClr val="483F36"/>
            </a:solidFill>
            <a:effectLst>
              <a:outerShdw blurRad="38100" dist="12700" dir="5400000" rotWithShape="0">
                <a:srgbClr val="000000">
                  <a:alpha val="50000"/>
                </a:srgbClr>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99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114300" marR="0" indent="0" algn="l" defTabSz="457200" rtl="0" fontAlgn="auto" latinLnBrk="0" hangingPunct="0">
          <a:lnSpc>
            <a:spcPct val="100000"/>
          </a:lnSpc>
          <a:spcBef>
            <a:spcPts val="0"/>
          </a:spcBef>
          <a:spcAft>
            <a:spcPts val="0"/>
          </a:spcAft>
          <a:buClrTx/>
          <a:buSzTx/>
          <a:buFontTx/>
          <a:buNone/>
          <a:tabLst>
            <a:tab pos="520700" algn="l"/>
          </a:tabLst>
          <a:defRPr kumimoji="0" sz="1800" b="0" i="0" u="none" strike="noStrike" cap="none" spc="0" normalizeH="0" baseline="0">
            <a:ln>
              <a:noFill/>
            </a:ln>
            <a:solidFill>
              <a:srgbClr val="006994"/>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5934</Words>
  <Application>Microsoft Macintosh PowerPoint</Application>
  <PresentationFormat>Custom</PresentationFormat>
  <Paragraphs>737</Paragraphs>
  <Slides>55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Gill Sans</vt:lpstr>
      <vt:lpstr>Helvetica</vt:lpstr>
      <vt:lpstr>Hoefler Text</vt:lpstr>
      <vt:lpstr>Lucida Grande</vt:lpstr>
      <vt:lpstr>Myriad Pro</vt:lpstr>
      <vt:lpstr>Myriad Pro Semibold</vt:lpstr>
      <vt:lpstr>Savoye LET</vt:lpstr>
      <vt:lpstr>Arial</vt:lpstr>
      <vt:lpstr>White</vt:lpstr>
      <vt:lpstr>PowerPoint Presentation</vt:lpstr>
      <vt:lpstr>PowerPoint Presentation</vt:lpstr>
      <vt:lpstr>What is Genetic Manipulation?</vt:lpstr>
      <vt:lpstr>Producing GMOs</vt:lpstr>
      <vt:lpstr>Recombinant DNA</vt:lpstr>
      <vt:lpstr>Applications of GMOs</vt:lpstr>
      <vt:lpstr>Restriction Enzymes</vt:lpstr>
      <vt:lpstr>Specific Recognition Sites</vt:lpstr>
      <vt:lpstr>Sticky Ends</vt:lpstr>
      <vt:lpstr>Blunt Ends</vt:lpstr>
      <vt:lpstr>Ligation</vt:lpstr>
      <vt:lpstr>Annealing</vt:lpstr>
      <vt:lpstr>Recombinant DNA Plasmid</vt:lpstr>
      <vt:lpstr>Gel Electrophoresis</vt:lpstr>
      <vt:lpstr>Running the Gel</vt:lpstr>
      <vt:lpstr>Interpreting Electrophoresis Gels</vt:lpstr>
      <vt:lpstr>PCR Equipment</vt:lpstr>
      <vt:lpstr>Steps in the PCR Process</vt:lpstr>
      <vt:lpstr>Polymerase Chain Reaction</vt:lpstr>
      <vt:lpstr>The Process of PCR</vt:lpstr>
      <vt:lpstr>The Process of PCR</vt:lpstr>
      <vt:lpstr>DNA Profiling Using PCR</vt:lpstr>
      <vt:lpstr>STRs Used in DNA Profiling</vt:lpstr>
      <vt:lpstr>PCR and Electrophoresis</vt:lpstr>
      <vt:lpstr>Forensic DNA Evidence</vt:lpstr>
      <vt:lpstr>DNA Profiling</vt:lpstr>
      <vt:lpstr>DNA Profiling Methods</vt:lpstr>
      <vt:lpstr>DNA Profiling Methods</vt:lpstr>
      <vt:lpstr>Uses of DNA Profiling</vt:lpstr>
      <vt:lpstr>A Whale of a Tale</vt:lpstr>
      <vt:lpstr>Automated DNA Sequencing</vt:lpstr>
      <vt:lpstr>Nanopore Technology</vt:lpstr>
      <vt:lpstr>Human Genome Project</vt:lpstr>
      <vt:lpstr>HGP Goals</vt:lpstr>
      <vt:lpstr>Human Genome Project</vt:lpstr>
      <vt:lpstr>Benefits of the HGP</vt:lpstr>
      <vt:lpstr>HGP Bioethics</vt:lpstr>
      <vt:lpstr>HGP Bioethics</vt:lpstr>
      <vt:lpstr>HGP Bioethics</vt:lpstr>
      <vt:lpstr>HGP Bioethics</vt:lpstr>
      <vt:lpstr>Preparing a Gene For Cloning</vt:lpstr>
      <vt:lpstr>Producing an Artificial Gene</vt:lpstr>
      <vt:lpstr>Producing an Artificial Gene</vt:lpstr>
      <vt:lpstr>Using Plasmids</vt:lpstr>
      <vt:lpstr>Cloning a Gene</vt:lpstr>
      <vt:lpstr>Using Bacteria to Make Chymosin</vt:lpstr>
      <vt:lpstr>Using Bacteria to Produce Insulin</vt:lpstr>
      <vt:lpstr>Using Yeast to Produce Insulin</vt:lpstr>
      <vt:lpstr>Golden Rice</vt:lpstr>
      <vt:lpstr>The Benefits of Genetic Modification</vt:lpstr>
      <vt:lpstr>The Risks of Genetic Modification</vt:lpstr>
      <vt:lpstr>PowerPoint Presentation</vt:lpstr>
      <vt:lpstr>Conditions of Use</vt:lpstr>
      <vt:lpstr>Photo Credits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BIOZONE International</cp:lastModifiedBy>
  <cp:revision>1</cp:revision>
  <dcterms:modified xsi:type="dcterms:W3CDTF">2017-12-15T02:20:58Z</dcterms:modified>
</cp:coreProperties>
</file>